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70" r:id="rId1"/>
  </p:sldMasterIdLst>
  <p:notesMasterIdLst>
    <p:notesMasterId r:id="rId9"/>
  </p:notesMasterIdLst>
  <p:handoutMasterIdLst>
    <p:handoutMasterId r:id="rId10"/>
  </p:handoutMasterIdLst>
  <p:sldIdLst>
    <p:sldId id="453" r:id="rId2"/>
    <p:sldId id="461" r:id="rId3"/>
    <p:sldId id="467" r:id="rId4"/>
    <p:sldId id="454" r:id="rId5"/>
    <p:sldId id="466" r:id="rId6"/>
    <p:sldId id="418" r:id="rId7"/>
    <p:sldId id="468" r:id="rId8"/>
  </p:sldIdLst>
  <p:sldSz cx="9144000" cy="6858000" type="screen4x3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1" userDrawn="1">
          <p15:clr>
            <a:srgbClr val="A4A3A4"/>
          </p15:clr>
        </p15:guide>
        <p15:guide id="2" pos="3128" userDrawn="1">
          <p15:clr>
            <a:srgbClr val="A4A3A4"/>
          </p15:clr>
        </p15:guide>
        <p15:guide id="3" orient="horz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6600"/>
    <a:srgbClr val="FF3300"/>
    <a:srgbClr val="6666FF"/>
    <a:srgbClr val="3399FF"/>
    <a:srgbClr val="33CCCC"/>
    <a:srgbClr val="0066FF"/>
    <a:srgbClr val="EAEAEA"/>
    <a:srgbClr val="0099CC"/>
    <a:srgbClr val="05F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72" autoAdjust="0"/>
    <p:restoredTop sz="89409" autoAdjust="0"/>
  </p:normalViewPr>
  <p:slideViewPr>
    <p:cSldViewPr>
      <p:cViewPr varScale="1">
        <p:scale>
          <a:sx n="83" d="100"/>
          <a:sy n="83" d="100"/>
        </p:scale>
        <p:origin x="54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02" y="-102"/>
      </p:cViewPr>
      <p:guideLst>
        <p:guide orient="horz" pos="2161"/>
        <p:guide pos="3128"/>
        <p:guide orient="horz"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70;&#1076;&#1072;&#1077;&#1074;_&#1056;&#1040;\&#1041;&#1102;&#1076;&#1078;&#1077;&#1090;%20&#1076;&#1083;&#1103;%20&#1075;&#1088;&#1072;&#1078;&#1076;&#1072;&#1085;%202021\&#1041;&#1070;&#1044;&#1046;&#1045;&#1058;%20&#1044;&#1051;&#1071;%20&#1043;&#1056;&#1040;&#1046;&#1044;&#1040;&#1053;_1\&#1041;&#1070;&#1044;&#1046;&#1045;&#1058;%20&#1044;&#1051;&#1071;%20&#1043;&#1056;&#1040;&#1046;&#1044;&#1040;&#1053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3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cene3d>
          <a:camera prst="orthographicFront"/>
          <a:lightRig rig="threePt" dir="t"/>
        </a:scene3d>
        <a:sp3d>
          <a:bevelT/>
        </a:sp3d>
      </c:spPr>
    </c:sideWall>
    <c:backWall>
      <c:thickness val="0"/>
      <c:spPr>
        <a:noFill/>
        <a:ln w="25400">
          <a:noFill/>
        </a:ln>
        <a:effectLst/>
        <a:scene3d>
          <a:camera prst="orthographicFront"/>
          <a:lightRig rig="threePt" dir="t"/>
        </a:scene3d>
        <a:sp3d>
          <a:bevelT/>
        </a:sp3d>
      </c:spPr>
    </c:backWall>
    <c:plotArea>
      <c:layout>
        <c:manualLayout>
          <c:layoutTarget val="inner"/>
          <c:xMode val="edge"/>
          <c:yMode val="edge"/>
          <c:x val="0.18100048270498681"/>
          <c:y val="0.15039091921710074"/>
          <c:w val="0.81680236012423746"/>
          <c:h val="0.78091860813019631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Лист1!$C$1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chemeClr val="accent1">
                <a:lumMod val="75000"/>
                <a:alpha val="66000"/>
              </a:schemeClr>
            </a:solidFill>
            <a:ln w="15875">
              <a:noFill/>
            </a:ln>
            <a:effectLst/>
            <a:scene3d>
              <a:camera prst="orthographicFront"/>
              <a:lightRig rig="threePt" dir="t"/>
            </a:scene3d>
            <a:sp3d>
              <a:contourClr>
                <a:schemeClr val="accent5">
                  <a:lumMod val="40000"/>
                  <a:lumOff val="6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4.6009380600223167E-3"/>
                  <c:y val="-0.1169889297152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274-4662-B658-774ED630D34A}"/>
                </c:ext>
              </c:extLst>
            </c:dLbl>
            <c:dLbl>
              <c:idx val="3"/>
              <c:layout>
                <c:manualLayout>
                  <c:x val="1.5336460200073264E-3"/>
                  <c:y val="-0.11464915112095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74-4662-B658-774ED630D3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Лист1!$B$2:$B$5</c:f>
              <c:strCache>
                <c:ptCount val="4"/>
                <c:pt idx="0">
                  <c:v>1 полугодие 2023</c:v>
                </c:pt>
                <c:pt idx="3">
                  <c:v>1 полугодие  2024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279.7</c:v>
                </c:pt>
                <c:pt idx="3">
                  <c:v>339.8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74-4662-B658-774ED630D34A}"/>
            </c:ext>
          </c:extLst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336460200073825E-3"/>
                  <c:y val="-3.74364575088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274-4662-B658-774ED630D34A}"/>
                </c:ext>
              </c:extLst>
            </c:dLbl>
            <c:dLbl>
              <c:idx val="3"/>
              <c:layout>
                <c:manualLayout>
                  <c:x val="0"/>
                  <c:y val="-3.5096678914578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274-4662-B658-774ED630D3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Лист1!$B$2:$B$5</c:f>
              <c:strCache>
                <c:ptCount val="4"/>
                <c:pt idx="0">
                  <c:v>1 полугодие 2023</c:v>
                </c:pt>
                <c:pt idx="3">
                  <c:v>1 полугодие  2024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129.69999999999999</c:v>
                </c:pt>
                <c:pt idx="3" formatCode="0.0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74-4662-B658-774ED630D3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"/>
        <c:gapDepth val="167"/>
        <c:shape val="box"/>
        <c:axId val="83235584"/>
        <c:axId val="83237120"/>
        <c:axId val="0"/>
      </c:bar3DChart>
      <c:catAx>
        <c:axId val="83235584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>
              <a:innerShdw blurRad="114300">
                <a:schemeClr val="tx2">
                  <a:lumMod val="25000"/>
                  <a:lumOff val="75000"/>
                </a:schemeClr>
              </a:innerShdw>
            </a:effectLst>
          </c:spPr>
        </c:majorGridlines>
        <c:numFmt formatCode="General" sourceLinked="1"/>
        <c:majorTickMark val="none"/>
        <c:minorTickMark val="none"/>
        <c:tickLblPos val="nextTo"/>
        <c:crossAx val="83237120"/>
        <c:crosses val="autoZero"/>
        <c:auto val="1"/>
        <c:lblAlgn val="ctr"/>
        <c:lblOffset val="100"/>
        <c:noMultiLvlLbl val="0"/>
      </c:catAx>
      <c:valAx>
        <c:axId val="832371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323558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l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2">
                    <a:lumMod val="25000"/>
                  </a:schemeClr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1.4679148373281038E-2"/>
          <c:y val="0.13914506010618036"/>
          <c:w val="0.22621780051258675"/>
          <c:h val="0.71578852349738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70C0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5">
        <a:lumMod val="20000"/>
        <a:lumOff val="80000"/>
        <a:alpha val="92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693470245047858"/>
          <c:y val="0.23783301855349406"/>
          <c:w val="0.51848872166576654"/>
          <c:h val="0.51848862302970899"/>
        </c:manualLayout>
      </c:layout>
      <c:doughnutChart>
        <c:varyColors val="1"/>
        <c:ser>
          <c:idx val="0"/>
          <c:order val="0"/>
          <c:spPr>
            <a:solidFill>
              <a:srgbClr val="6666FF"/>
            </a:solidFill>
            <a:ln w="0" cmpd="dbl"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prstMaterial="dkEdge"/>
          </c:spPr>
          <c:dPt>
            <c:idx val="0"/>
            <c:bubble3D val="0"/>
            <c:spPr>
              <a:solidFill>
                <a:srgbClr val="3333CC"/>
              </a:solidFill>
              <a:ln w="0" cmpd="dbl">
                <a:noFill/>
              </a:ln>
              <a:effectLst>
                <a:glow>
                  <a:schemeClr val="bg1"/>
                </a:glow>
              </a:effectLst>
              <a:scene3d>
                <a:camera prst="orthographicFront"/>
                <a:lightRig rig="threePt" dir="t"/>
              </a:scene3d>
              <a:sp3d prstMaterial="dkEdge"/>
            </c:spPr>
            <c:extLst>
              <c:ext xmlns:c16="http://schemas.microsoft.com/office/drawing/2014/chart" uri="{C3380CC4-5D6E-409C-BE32-E72D297353CC}">
                <c16:uniqueId val="{00000001-5A4F-4D4C-8AE7-EBE2C713CA8E}"/>
              </c:ext>
            </c:extLst>
          </c:dPt>
          <c:dPt>
            <c:idx val="1"/>
            <c:bubble3D val="0"/>
            <c:explosion val="17"/>
            <c:spPr>
              <a:solidFill>
                <a:srgbClr val="FF6600"/>
              </a:solidFill>
              <a:ln w="0" cmpd="dbl">
                <a:noFill/>
              </a:ln>
              <a:effectLst>
                <a:glow>
                  <a:schemeClr val="bg1"/>
                </a:glow>
              </a:effectLst>
              <a:scene3d>
                <a:camera prst="orthographicFront"/>
                <a:lightRig rig="threePt" dir="t"/>
              </a:scene3d>
              <a:sp3d prstMaterial="dkEdge"/>
            </c:spPr>
            <c:extLst>
              <c:ext xmlns:c16="http://schemas.microsoft.com/office/drawing/2014/chart" uri="{C3380CC4-5D6E-409C-BE32-E72D297353CC}">
                <c16:uniqueId val="{00000003-5A4F-4D4C-8AE7-EBE2C713CA8E}"/>
              </c:ext>
            </c:extLst>
          </c:dPt>
          <c:dPt>
            <c:idx val="2"/>
            <c:bubble3D val="0"/>
            <c:spPr>
              <a:solidFill>
                <a:srgbClr val="3333CC"/>
              </a:solidFill>
              <a:ln w="0" cmpd="dbl">
                <a:noFill/>
              </a:ln>
              <a:effectLst>
                <a:glow>
                  <a:schemeClr val="bg1"/>
                </a:glow>
              </a:effectLst>
              <a:scene3d>
                <a:camera prst="orthographicFront"/>
                <a:lightRig rig="threePt" dir="t"/>
              </a:scene3d>
              <a:sp3d prstMaterial="dkEdge"/>
            </c:spPr>
            <c:extLst>
              <c:ext xmlns:c16="http://schemas.microsoft.com/office/drawing/2014/chart" uri="{C3380CC4-5D6E-409C-BE32-E72D297353CC}">
                <c16:uniqueId val="{00000005-5A4F-4D4C-8AE7-EBE2C713CA8E}"/>
              </c:ext>
            </c:extLst>
          </c:dPt>
          <c:dLbls>
            <c:dLbl>
              <c:idx val="0"/>
              <c:layout>
                <c:manualLayout>
                  <c:x val="-0.36626157529043318"/>
                  <c:y val="0.1720592156427061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351A0FF8-2928-41EB-B3EB-3C9344DAD992}" type="CATEGORYNAME">
                      <a:rPr lang="ru-RU"/>
                      <a:pPr>
                        <a:defRPr sz="1800" b="1" i="0" u="none" strike="noStrike" kern="1200" baseline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313,5 млн. руб. (92,3%)</a:t>
                    </a:r>
                  </a:p>
                </c:rich>
              </c:tx>
              <c:spPr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45000"/>
                        <a:lumOff val="55000"/>
                      </a:schemeClr>
                    </a:gs>
                    <a:gs pos="45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>
                  <a:glow rad="25400">
                    <a:schemeClr val="bg1">
                      <a:alpha val="93000"/>
                    </a:schemeClr>
                  </a:glow>
                  <a:outerShdw blurRad="50800" dist="38100" dir="13500000" algn="br" rotWithShape="0">
                    <a:schemeClr val="bg1">
                      <a:alpha val="40000"/>
                    </a:schemeClr>
                  </a:outerShdw>
                </a:effectLst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5263754062200322"/>
                      <c:h val="0.148162241750386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A4F-4D4C-8AE7-EBE2C713CA8E}"/>
                </c:ext>
              </c:extLst>
            </c:dLbl>
            <c:dLbl>
              <c:idx val="1"/>
              <c:layout>
                <c:manualLayout>
                  <c:x val="-0.14149460120046722"/>
                  <c:y val="-0.2526902566381513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726A92D1-648B-4FCB-AE92-CDB55A3A8BFE}" type="CATEGORYNAME">
                      <a:rPr lang="ru-RU"/>
                      <a:pPr>
                        <a:defRPr sz="1800" b="1" i="0" u="none" strike="noStrike" kern="1200" baseline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26,3 млн. руб. (7,7%) </a:t>
                    </a:r>
                  </a:p>
                </c:rich>
              </c:tx>
              <c:spPr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45000"/>
                        <a:lumOff val="55000"/>
                      </a:schemeClr>
                    </a:gs>
                    <a:gs pos="45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>
                  <a:glow rad="25400">
                    <a:schemeClr val="bg1">
                      <a:alpha val="93000"/>
                    </a:schemeClr>
                  </a:glow>
                  <a:outerShdw blurRad="50800" dist="38100" dir="13500000" algn="br" rotWithShape="0">
                    <a:schemeClr val="bg1">
                      <a:alpha val="40000"/>
                    </a:schemeClr>
                  </a:outerShdw>
                </a:effectLst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7478080342306015"/>
                      <c:h val="0.1663312143399591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A4F-4D4C-8AE7-EBE2C713CA8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4F-4D4C-8AE7-EBE2C713CA8E}"/>
                </c:ext>
              </c:extLst>
            </c:dLbl>
            <c:spPr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45000"/>
                      <a:lumOff val="55000"/>
                    </a:schemeClr>
                  </a:gs>
                  <a:gs pos="45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glow rad="25400">
                  <a:schemeClr val="bg1">
                    <a:alpha val="93000"/>
                  </a:schemeClr>
                </a:glow>
                <a:outerShdw blurRad="50800" dist="38100" dir="13500000" algn="br" rotWithShape="0">
                  <a:schemeClr val="bg1">
                    <a:alpha val="40000"/>
                  </a:scheme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9050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ОБЛАСТИ'!$O$11:$O$13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'СТРУКТУРА ОБЛАСТИ'!$P$11:$P$13</c:f>
              <c:numCache>
                <c:formatCode>General</c:formatCode>
                <c:ptCount val="3"/>
                <c:pt idx="0">
                  <c:v>59.4</c:v>
                </c:pt>
                <c:pt idx="1">
                  <c:v>8.9600000000000009</c:v>
                </c:pt>
                <c:pt idx="2">
                  <c:v>35.9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4F-4D4C-8AE7-EBE2C713CA8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77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noFill/>
      <a:round/>
    </a:ln>
    <a:effectLst>
      <a:glow>
        <a:schemeClr val="bg1"/>
      </a:glow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Расходы</a:t>
            </a:r>
          </a:p>
        </c:rich>
      </c:tx>
      <c:layout>
        <c:manualLayout>
          <c:xMode val="edge"/>
          <c:yMode val="edge"/>
          <c:x val="0.31495954650331021"/>
          <c:y val="2.8800005127635392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220"/>
      <c:depthPercent val="100"/>
      <c:rAngAx val="0"/>
      <c:perspective val="2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1"/>
          <c:h val="0.71832873270491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1"/>
          <c:dPt>
            <c:idx val="0"/>
            <c:bubble3D val="0"/>
            <c:explosion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4A08-491B-9341-54509113685D}"/>
              </c:ext>
            </c:extLst>
          </c:dPt>
          <c:dPt>
            <c:idx val="1"/>
            <c:bubble3D val="0"/>
            <c:explosion val="4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4A08-491B-9341-54509113685D}"/>
              </c:ext>
            </c:extLst>
          </c:dPt>
          <c:dPt>
            <c:idx val="2"/>
            <c:bubble3D val="0"/>
            <c:explosion val="49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4A08-491B-9341-54509113685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4A08-491B-9341-54509113685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4A08-491B-9341-54509113685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4A08-491B-9341-54509113685D}"/>
              </c:ext>
            </c:extLst>
          </c:dPt>
          <c:dLbls>
            <c:dLbl>
              <c:idx val="0"/>
              <c:layout>
                <c:manualLayout>
                  <c:x val="0.10534170842341804"/>
                  <c:y val="-2.519728157044538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84,4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A08-491B-9341-54509113685D}"/>
                </c:ext>
              </c:extLst>
            </c:dLbl>
            <c:dLbl>
              <c:idx val="1"/>
              <c:layout>
                <c:manualLayout>
                  <c:x val="0.15968392993251751"/>
                  <c:y val="-2.40853548952077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 9,7</a:t>
                    </a:r>
                  </a:p>
                  <a:p>
                    <a:pPr>
                      <a:defRPr sz="1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02442022732412"/>
                      <c:h val="4.77332242773823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A08-491B-9341-54509113685D}"/>
                </c:ext>
              </c:extLst>
            </c:dLbl>
            <c:dLbl>
              <c:idx val="2"/>
              <c:layout>
                <c:manualLayout>
                  <c:x val="9.0811817606394979E-2"/>
                  <c:y val="3.7795922355668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2,8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212602620929158E-2"/>
                      <c:h val="3.51345834921596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A08-491B-9341-54509113685D}"/>
                </c:ext>
              </c:extLst>
            </c:dLbl>
            <c:dLbl>
              <c:idx val="3"/>
              <c:layout>
                <c:manualLayout>
                  <c:x val="-1.1805536288831365E-2"/>
                  <c:y val="3.14966019630567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A08-491B-9341-54509113685D}"/>
                </c:ext>
              </c:extLst>
            </c:dLbl>
            <c:dLbl>
              <c:idx val="4"/>
              <c:layout>
                <c:manualLayout>
                  <c:x val="-9.8516562530517701E-2"/>
                  <c:y val="5.944722355186763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1,8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827727746809036E-2"/>
                      <c:h val="4.7217792794264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A08-491B-9341-54509113685D}"/>
                </c:ext>
              </c:extLst>
            </c:dLbl>
            <c:dLbl>
              <c:idx val="5"/>
              <c:layout>
                <c:manualLayout>
                  <c:x val="-4.3589672451069594E-2"/>
                  <c:y val="-0.1155786409389856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1,2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A08-491B-9341-54509113685D}"/>
                </c:ext>
              </c:extLst>
            </c:dLbl>
            <c:dLbl>
              <c:idx val="6"/>
              <c:layout>
                <c:manualLayout>
                  <c:x val="-1.6346126000315354E-2"/>
                  <c:y val="-2.442142378054420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08-491B-9341-54509113685D}"/>
                </c:ext>
              </c:extLst>
            </c:dLbl>
            <c:dLbl>
              <c:idx val="7"/>
              <c:layout>
                <c:manualLayout>
                  <c:x val="2.7243543333858918E-3"/>
                  <c:y val="9.768569512217646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A08-491B-9341-54509113685D}"/>
                </c:ext>
              </c:extLst>
            </c:dLbl>
            <c:dLbl>
              <c:idx val="8"/>
              <c:layout>
                <c:manualLayout>
                  <c:x val="-5.4487086667718105E-3"/>
                  <c:y val="4.884284756108814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08-491B-9341-54509113685D}"/>
                </c:ext>
              </c:extLst>
            </c:dLbl>
            <c:dLbl>
              <c:idx val="9"/>
              <c:layout>
                <c:manualLayout>
                  <c:x val="-3.8140960667402482E-2"/>
                  <c:y val="1.953713902443520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924-4CD4-978F-D8C1C0AD305B}"/>
                </c:ext>
              </c:extLst>
            </c:dLbl>
            <c:dLbl>
              <c:idx val="10"/>
              <c:layout>
                <c:manualLayout>
                  <c:x val="-3.8140960667402475E-2"/>
                  <c:y val="-2.442142378054408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924-4CD4-978F-D8C1C0AD30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Социальная сфера</c:v>
                </c:pt>
                <c:pt idx="1">
                  <c:v>ЖКХ </c:v>
                </c:pt>
                <c:pt idx="2">
                  <c:v>Транспорт</c:v>
                </c:pt>
                <c:pt idx="3">
                  <c:v>Топливо</c:v>
                </c:pt>
                <c:pt idx="4">
                  <c:v>Органы местного управления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80</c:v>
                </c:pt>
                <c:pt idx="1">
                  <c:v>13.1</c:v>
                </c:pt>
                <c:pt idx="2" formatCode="0.0">
                  <c:v>3.6</c:v>
                </c:pt>
                <c:pt idx="3" formatCode="General">
                  <c:v>0.1</c:v>
                </c:pt>
                <c:pt idx="4" formatCode="0.0">
                  <c:v>2</c:v>
                </c:pt>
                <c:pt idx="5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08-491B-9341-5450911368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gradFill>
          <a:gsLst>
            <a:gs pos="100000">
              <a:srgbClr val="33CCCC"/>
            </a:gs>
            <a:gs pos="52000">
              <a:srgbClr val="EAEAEA"/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5358425130221087"/>
          <c:w val="1"/>
          <c:h val="0.34641574869778913"/>
        </c:manualLayout>
      </c:layout>
      <c:overlay val="0"/>
      <c:spPr>
        <a:gradFill>
          <a:gsLst>
            <a:gs pos="100000">
              <a:srgbClr val="33CCCC"/>
            </a:gs>
            <a:gs pos="52000">
              <a:srgbClr val="EAEAEA"/>
            </a:gs>
          </a:gsLst>
          <a:lin ang="54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6467406399288967"/>
          <c:y val="1.5010587058954234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874958337962444E-3"/>
          <c:y val="3.9127596933674035E-3"/>
          <c:w val="0.99371244725085195"/>
          <c:h val="0.672965548630797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Социальная сфера</c:v>
                </c:pt>
              </c:strCache>
            </c:strRef>
          </c:tx>
          <c:explosion val="33"/>
          <c:dPt>
            <c:idx val="0"/>
            <c:bubble3D val="0"/>
            <c:explosion val="14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599-416F-A7E2-0A974CE24B59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599-416F-A7E2-0A974CE24B59}"/>
              </c:ext>
            </c:extLst>
          </c:dPt>
          <c:dPt>
            <c:idx val="2"/>
            <c:bubble3D val="0"/>
            <c:explosion val="38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599-416F-A7E2-0A974CE24B59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599-416F-A7E2-0A974CE24B59}"/>
              </c:ext>
            </c:extLst>
          </c:dPt>
          <c:dPt>
            <c:idx val="4"/>
            <c:bubble3D val="0"/>
            <c:explosion val="24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A599-416F-A7E2-0A974CE24B59}"/>
              </c:ext>
            </c:extLst>
          </c:dPt>
          <c:dLbls>
            <c:dLbl>
              <c:idx val="0"/>
              <c:layout>
                <c:manualLayout>
                  <c:x val="2.1164315076102655E-2"/>
                  <c:y val="-5.655994502761062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34,5</a:t>
                    </a:r>
                  </a:p>
                  <a:p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599-416F-A7E2-0A974CE24B59}"/>
                </c:ext>
              </c:extLst>
            </c:dLbl>
            <c:dLbl>
              <c:idx val="1"/>
              <c:layout>
                <c:manualLayout>
                  <c:x val="-2.9557060709729573E-2"/>
                  <c:y val="6.654111179718897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40,7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599-416F-A7E2-0A974CE24B59}"/>
                </c:ext>
              </c:extLst>
            </c:dLbl>
            <c:dLbl>
              <c:idx val="2"/>
              <c:layout>
                <c:manualLayout>
                  <c:x val="-0.1329419416361145"/>
                  <c:y val="1.651491337563800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1,0</a:t>
                    </a:r>
                    <a:endParaRPr lang="en-US" dirty="0"/>
                  </a:p>
                  <a:p>
                    <a:pPr>
                      <a:defRPr sz="11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64765845689277"/>
                      <c:h val="0.129455060548827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599-416F-A7E2-0A974CE24B59}"/>
                </c:ext>
              </c:extLst>
            </c:dLbl>
            <c:dLbl>
              <c:idx val="3"/>
              <c:layout>
                <c:manualLayout>
                  <c:x val="-6.6904679079373697E-2"/>
                  <c:y val="-5.423437799840422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1,6</a:t>
                    </a:r>
                  </a:p>
                  <a:p>
                    <a:pPr>
                      <a:defRPr sz="11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89732652656079"/>
                      <c:h val="6.12383977537849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599-416F-A7E2-0A974CE24B59}"/>
                </c:ext>
              </c:extLst>
            </c:dLbl>
            <c:dLbl>
              <c:idx val="4"/>
              <c:layout>
                <c:manualLayout>
                  <c:x val="3.0907908380550308E-2"/>
                  <c:y val="-2.492165903134945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6,6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599-416F-A7E2-0A974CE24B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Здравоохранение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Физическая культура, спорт и средства массовой информации</c:v>
                </c:pt>
                <c:pt idx="4">
                  <c:v>Социальная политика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36</c:v>
                </c:pt>
                <c:pt idx="1">
                  <c:v>35</c:v>
                </c:pt>
                <c:pt idx="2">
                  <c:v>1.3</c:v>
                </c:pt>
                <c:pt idx="3">
                  <c:v>1.4</c:v>
                </c:pt>
                <c:pt idx="4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599-416F-A7E2-0A974CE24B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gradFill>
          <a:gsLst>
            <a:gs pos="100000">
              <a:srgbClr val="33CCCC"/>
            </a:gs>
            <a:gs pos="52000">
              <a:srgbClr val="EAEAEA"/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8292528873996019"/>
          <c:w val="0.99774751803533668"/>
          <c:h val="0.41707471126003981"/>
        </c:manualLayout>
      </c:layout>
      <c:overlay val="0"/>
      <c:spPr>
        <a:gradFill>
          <a:gsLst>
            <a:gs pos="100000">
              <a:srgbClr val="33CCCC"/>
            </a:gs>
            <a:gs pos="52000">
              <a:srgbClr val="EAEAEA"/>
            </a:gs>
          </a:gsLst>
          <a:lin ang="5400000" scaled="1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ts val="1440"/>
            </a:lnSpc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991267567312087"/>
          <c:y val="0.29500667205386705"/>
          <c:w val="0.53819840364880323"/>
          <c:h val="0.561904761904761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1"/>
            <c:bubble3D val="0"/>
            <c:explosion val="22"/>
            <c:spPr>
              <a:solidFill>
                <a:srgbClr val="E1196F"/>
              </a:solidFill>
            </c:spPr>
            <c:extLst>
              <c:ext xmlns:c16="http://schemas.microsoft.com/office/drawing/2014/chart" uri="{C3380CC4-5D6E-409C-BE32-E72D297353CC}">
                <c16:uniqueId val="{00000001-D72E-4182-B4B6-57C7DE289693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72E-4182-B4B6-57C7DE289693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5-D72E-4182-B4B6-57C7DE289693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D72E-4182-B4B6-57C7DE289693}"/>
              </c:ext>
            </c:extLst>
          </c:dPt>
          <c:dPt>
            <c:idx val="5"/>
            <c:bubble3D val="0"/>
            <c:spPr>
              <a:solidFill>
                <a:srgbClr val="E47FF5"/>
              </a:solidFill>
            </c:spPr>
            <c:extLst>
              <c:ext xmlns:c16="http://schemas.microsoft.com/office/drawing/2014/chart" uri="{C3380CC4-5D6E-409C-BE32-E72D297353CC}">
                <c16:uniqueId val="{00000009-D72E-4182-B4B6-57C7DE289693}"/>
              </c:ext>
            </c:extLst>
          </c:dPt>
          <c:dPt>
            <c:idx val="6"/>
            <c:bubble3D val="0"/>
            <c:spPr>
              <a:solidFill>
                <a:srgbClr val="1033E0"/>
              </a:solidFill>
            </c:spPr>
            <c:extLst>
              <c:ext xmlns:c16="http://schemas.microsoft.com/office/drawing/2014/chart" uri="{C3380CC4-5D6E-409C-BE32-E72D297353CC}">
                <c16:uniqueId val="{0000000B-D72E-4182-B4B6-57C7DE289693}"/>
              </c:ext>
            </c:extLst>
          </c:dPt>
          <c:dLbls>
            <c:dLbl>
              <c:idx val="0"/>
              <c:layout>
                <c:manualLayout>
                  <c:x val="4.9231231615189892E-2"/>
                  <c:y val="-5.308805978980520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Текущий ремонт жилищного фонда
3,1 (6,6%)</a:t>
                    </a:r>
                    <a:endParaRPr lang="ru-RU" dirty="0"/>
                  </a:p>
                </c:rich>
              </c:tx>
              <c:spPr>
                <a:noFill/>
                <a:ln w="252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2E-4182-B4B6-57C7DE289693}"/>
                </c:ext>
              </c:extLst>
            </c:dLbl>
            <c:dLbl>
              <c:idx val="1"/>
              <c:layout>
                <c:manualLayout>
                  <c:x val="3.7369949021570315E-2"/>
                  <c:y val="0.10865227580922346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Текущее благоустройство
17,4 (37,2%)</a:t>
                    </a:r>
                    <a:endParaRPr lang="ru-RU" dirty="0"/>
                  </a:p>
                </c:rich>
              </c:tx>
              <c:spPr>
                <a:noFill/>
                <a:ln w="252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2E-4182-B4B6-57C7DE289693}"/>
                </c:ext>
              </c:extLst>
            </c:dLbl>
            <c:dLbl>
              <c:idx val="2"/>
              <c:layout>
                <c:manualLayout>
                  <c:x val="0.1179818372516505"/>
                  <c:y val="5.395638252814923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Модернизация лифтов
1,3 (2,8%)</a:t>
                    </a:r>
                    <a:endParaRPr lang="ru-RU" dirty="0"/>
                  </a:p>
                </c:rich>
              </c:tx>
              <c:spPr>
                <a:noFill/>
                <a:ln w="252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2E-4182-B4B6-57C7DE289693}"/>
                </c:ext>
              </c:extLst>
            </c:dLbl>
            <c:dLbl>
              <c:idx val="3"/>
              <c:layout>
                <c:manualLayout>
                  <c:x val="-7.135794102224674E-2"/>
                  <c:y val="9.7552327080378864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Возмещение льгот по ЖКУ
0,4 (0,9%)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794011371791935"/>
                      <c:h val="0.182844394716442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2E-4182-B4B6-57C7DE289693}"/>
                </c:ext>
              </c:extLst>
            </c:dLbl>
            <c:dLbl>
              <c:idx val="4"/>
              <c:layout>
                <c:manualLayout>
                  <c:x val="-0.10681997952133342"/>
                  <c:y val="-4.558719135817326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Прочие расходы
1,5 (3,2%)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2E-4182-B4B6-57C7DE289693}"/>
                </c:ext>
              </c:extLst>
            </c:dLbl>
            <c:dLbl>
              <c:idx val="5"/>
              <c:layout>
                <c:manualLayout>
                  <c:x val="-4.7345975009764313E-2"/>
                  <c:y val="-0.13186132912962298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Содержание и отопление жилфонда
2,1 (4,5%)</a:t>
                    </a:r>
                    <a:endParaRPr lang="ru-RU" dirty="0"/>
                  </a:p>
                </c:rich>
              </c:tx>
              <c:spPr>
                <a:noFill/>
                <a:ln w="2520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2E-4182-B4B6-57C7DE289693}"/>
                </c:ext>
              </c:extLst>
            </c:dLbl>
            <c:dLbl>
              <c:idx val="6"/>
              <c:layout>
                <c:manualLayout>
                  <c:x val="-1.5703552976303647E-4"/>
                  <c:y val="-0.17405038871941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Капитальный ремонт жилфонда
19,2 (41,0%)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2E-4182-B4B6-57C7DE289693}"/>
                </c:ext>
              </c:extLst>
            </c:dLbl>
            <c:dLbl>
              <c:idx val="7"/>
              <c:layout>
                <c:manualLayout>
                  <c:x val="-0.20457922246775173"/>
                  <c:y val="-0.14773579434096276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Реконструкция</a:t>
                    </a:r>
                    <a:r>
                      <a:rPr lang="ru-RU" sz="1400" baseline="0" dirty="0"/>
                      <a:t> тепловых сетей</a:t>
                    </a:r>
                    <a:r>
                      <a:rPr lang="ru-RU" sz="1400" dirty="0"/>
                      <a:t>
1,8 (3,8%)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253440874996278"/>
                      <c:h val="0.182844394716442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D72E-4182-B4B6-57C7DE28969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980-4FEE-BC76-ADA100AAB3C6}"/>
                </c:ext>
              </c:extLst>
            </c:dLbl>
            <c:numFmt formatCode="0.0%" sourceLinked="0"/>
            <c:spPr>
              <a:noFill/>
              <a:ln w="252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Текущий ремонт жилищного фонда</c:v>
                </c:pt>
                <c:pt idx="1">
                  <c:v>Текущее благоустройство</c:v>
                </c:pt>
                <c:pt idx="2">
                  <c:v>Модернизация лифтов</c:v>
                </c:pt>
                <c:pt idx="3">
                  <c:v>Возмещение льгот по ЖКУ</c:v>
                </c:pt>
                <c:pt idx="4">
                  <c:v>Прочие расходы</c:v>
                </c:pt>
                <c:pt idx="5">
                  <c:v>Содержание и отопление жилфонда</c:v>
                </c:pt>
                <c:pt idx="6">
                  <c:v>Капитальный ремонт жилфонда</c:v>
                </c:pt>
                <c:pt idx="7">
                  <c:v>Реконструкция тепловых сетей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3099.3</c:v>
                </c:pt>
                <c:pt idx="1">
                  <c:v>17440.099999999999</c:v>
                </c:pt>
                <c:pt idx="2" formatCode="0.0">
                  <c:v>1280.5</c:v>
                </c:pt>
                <c:pt idx="3" formatCode="0.0">
                  <c:v>438.2</c:v>
                </c:pt>
                <c:pt idx="4" formatCode="0.0">
                  <c:v>1489.8</c:v>
                </c:pt>
                <c:pt idx="5">
                  <c:v>2068.4</c:v>
                </c:pt>
                <c:pt idx="6" formatCode="0.0">
                  <c:v>19185.5</c:v>
                </c:pt>
                <c:pt idx="7" formatCode="0.0">
                  <c:v>1821.2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72E-4182-B4B6-57C7DE2896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200">
          <a:noFill/>
        </a:ln>
      </c:spPr>
    </c:plotArea>
    <c:plotVisOnly val="1"/>
    <c:dispBlanksAs val="zero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786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0.74678</cdr:x>
      <cdr:y>0.04155</cdr:y>
    </cdr:from>
    <cdr:to>
      <cdr:x>0.89974</cdr:x>
      <cdr:y>0.18648</cdr:y>
    </cdr:to>
    <cdr:sp macro="" textlink="">
      <cdr:nvSpPr>
        <cdr:cNvPr id="29" name="TextBox 28"/>
        <cdr:cNvSpPr txBox="1"/>
      </cdr:nvSpPr>
      <cdr:spPr>
        <a:xfrm xmlns:a="http://schemas.openxmlformats.org/drawingml/2006/main">
          <a:off x="6184055" y="225522"/>
          <a:ext cx="1266650" cy="7866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rPr>
            <a:t>478,8</a:t>
          </a:r>
        </a:p>
      </cdr:txBody>
    </cdr:sp>
  </cdr:relSizeAnchor>
  <cdr:relSizeAnchor xmlns:cdr="http://schemas.openxmlformats.org/drawingml/2006/chartDrawing">
    <cdr:from>
      <cdr:x>0.19896</cdr:x>
      <cdr:y>0.59463</cdr:y>
    </cdr:from>
    <cdr:to>
      <cdr:x>0.39128</cdr:x>
      <cdr:y>0.72222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1720922" y="3082904"/>
          <a:ext cx="1663453" cy="661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>
              <a:solidFill>
                <a:schemeClr val="accent2">
                  <a:lumMod val="50000"/>
                </a:schemeClr>
              </a:solidFill>
            </a:rPr>
            <a:t>    </a:t>
          </a:r>
          <a:endParaRPr lang="ru-RU" sz="1300" b="1" i="1" dirty="0">
            <a:solidFill>
              <a:schemeClr val="accent2">
                <a:lumMod val="50000"/>
              </a:schemeClr>
            </a:solidFill>
          </a:endParaRPr>
        </a:p>
        <a:p xmlns:a="http://schemas.openxmlformats.org/drawingml/2006/main">
          <a:r>
            <a:rPr lang="ru-RU" sz="1600" b="1" dirty="0">
              <a:solidFill>
                <a:schemeClr val="accent2">
                  <a:lumMod val="50000"/>
                </a:schemeClr>
              </a:solidFill>
            </a:rPr>
            <a:t>              </a:t>
          </a:r>
          <a:r>
            <a:rPr lang="ru-RU" sz="1600" b="1" dirty="0">
              <a:solidFill>
                <a:schemeClr val="tx1"/>
              </a:solidFill>
            </a:rPr>
            <a:t>68,3 %</a:t>
          </a:r>
        </a:p>
      </cdr:txBody>
    </cdr:sp>
  </cdr:relSizeAnchor>
  <cdr:relSizeAnchor xmlns:cdr="http://schemas.openxmlformats.org/drawingml/2006/chartDrawing">
    <cdr:from>
      <cdr:x>0.25</cdr:x>
      <cdr:y>0.31944</cdr:y>
    </cdr:from>
    <cdr:to>
      <cdr:x>0.40517</cdr:x>
      <cdr:y>0.43056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2088231" y="1656184"/>
          <a:ext cx="1296145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rgbClr val="FFCCFF"/>
              </a:solidFill>
            </a:rPr>
            <a:t> </a:t>
          </a:r>
        </a:p>
        <a:p xmlns:a="http://schemas.openxmlformats.org/drawingml/2006/main">
          <a:r>
            <a:rPr lang="ru-RU" sz="1400" b="1" dirty="0">
              <a:solidFill>
                <a:srgbClr val="FFCCFF"/>
              </a:solidFill>
            </a:rPr>
            <a:t>        </a:t>
          </a:r>
          <a:r>
            <a:rPr lang="ru-RU" sz="1400" b="1" dirty="0">
              <a:solidFill>
                <a:schemeClr val="accent5">
                  <a:lumMod val="50000"/>
                </a:schemeClr>
              </a:solidFill>
            </a:rPr>
            <a:t>31,7 %</a:t>
          </a:r>
        </a:p>
      </cdr:txBody>
    </cdr:sp>
  </cdr:relSizeAnchor>
  <cdr:relSizeAnchor xmlns:cdr="http://schemas.openxmlformats.org/drawingml/2006/chartDrawing">
    <cdr:from>
      <cdr:x>0.70331</cdr:x>
      <cdr:y>0.62116</cdr:y>
    </cdr:from>
    <cdr:to>
      <cdr:x>0.85504</cdr:x>
      <cdr:y>0.69259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5824015" y="3371571"/>
          <a:ext cx="1256464" cy="3877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>
              <a:solidFill>
                <a:schemeClr val="tx2">
                  <a:lumMod val="50000"/>
                </a:schemeClr>
              </a:solidFill>
            </a:rPr>
            <a:t>       </a:t>
          </a:r>
          <a:r>
            <a:rPr lang="ru-RU" sz="1600" b="1" dirty="0">
              <a:solidFill>
                <a:schemeClr val="tx1"/>
              </a:solidFill>
            </a:rPr>
            <a:t>71,0 %</a:t>
          </a:r>
        </a:p>
      </cdr:txBody>
    </cdr:sp>
  </cdr:relSizeAnchor>
  <cdr:relSizeAnchor xmlns:cdr="http://schemas.openxmlformats.org/drawingml/2006/chartDrawing">
    <cdr:from>
      <cdr:x>0.72174</cdr:x>
      <cdr:y>0.33333</cdr:y>
    </cdr:from>
    <cdr:to>
      <cdr:x>0.87069</cdr:x>
      <cdr:y>0.45833</cdr:y>
    </cdr:to>
    <cdr:sp macro="" textlink="">
      <cdr:nvSpPr>
        <cdr:cNvPr id="33" name="TextBox 32"/>
        <cdr:cNvSpPr txBox="1"/>
      </cdr:nvSpPr>
      <cdr:spPr>
        <a:xfrm xmlns:a="http://schemas.openxmlformats.org/drawingml/2006/main">
          <a:off x="6028643" y="1728191"/>
          <a:ext cx="1244165" cy="648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200" b="1" dirty="0">
            <a:solidFill>
              <a:srgbClr val="0000FF"/>
            </a:solidFill>
          </a:endParaRPr>
        </a:p>
        <a:p xmlns:a="http://schemas.openxmlformats.org/drawingml/2006/main">
          <a:r>
            <a:rPr lang="ru-RU" sz="1400" b="1" dirty="0">
              <a:solidFill>
                <a:srgbClr val="0000FF"/>
              </a:solidFill>
            </a:rPr>
            <a:t>       </a:t>
          </a:r>
          <a:r>
            <a:rPr lang="ru-RU" sz="1400" b="1" dirty="0">
              <a:solidFill>
                <a:schemeClr val="tx1"/>
              </a:solidFill>
            </a:rPr>
            <a:t>29,0 %</a:t>
          </a:r>
        </a:p>
      </cdr:txBody>
    </cdr:sp>
  </cdr:relSizeAnchor>
  <cdr:relSizeAnchor xmlns:cdr="http://schemas.openxmlformats.org/drawingml/2006/chartDrawing">
    <cdr:from>
      <cdr:x>0.52939</cdr:x>
      <cdr:y>0.13042</cdr:y>
    </cdr:from>
    <cdr:to>
      <cdr:x>0.67172</cdr:x>
      <cdr:y>0.19664</cdr:y>
    </cdr:to>
    <cdr:sp macro="" textlink="">
      <cdr:nvSpPr>
        <cdr:cNvPr id="34" name="TextBox 33"/>
        <cdr:cNvSpPr txBox="1"/>
      </cdr:nvSpPr>
      <cdr:spPr>
        <a:xfrm xmlns:a="http://schemas.openxmlformats.org/drawingml/2006/main">
          <a:off x="4426546" y="683878"/>
          <a:ext cx="1190078" cy="347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chemeClr val="accent2">
                  <a:lumMod val="50000"/>
                </a:schemeClr>
              </a:solidFill>
            </a:rPr>
            <a:t>   </a:t>
          </a:r>
          <a:r>
            <a:rPr lang="ru-RU" sz="1400" b="1" dirty="0">
              <a:solidFill>
                <a:schemeClr val="tx1"/>
              </a:solidFill>
            </a:rPr>
            <a:t>117,0 %</a:t>
          </a:r>
        </a:p>
      </cdr:txBody>
    </cdr:sp>
  </cdr:relSizeAnchor>
  <cdr:relSizeAnchor xmlns:cdr="http://schemas.openxmlformats.org/drawingml/2006/chartDrawing">
    <cdr:from>
      <cdr:x>0.45217</cdr:x>
      <cdr:y>0.33166</cdr:y>
    </cdr:from>
    <cdr:to>
      <cdr:x>0.68226</cdr:x>
      <cdr:y>0.43625</cdr:y>
    </cdr:to>
    <cdr:sp macro="" textlink="">
      <cdr:nvSpPr>
        <cdr:cNvPr id="35" name="TextBox 34"/>
        <cdr:cNvSpPr txBox="1"/>
      </cdr:nvSpPr>
      <cdr:spPr>
        <a:xfrm xmlns:a="http://schemas.openxmlformats.org/drawingml/2006/main">
          <a:off x="3911086" y="1719516"/>
          <a:ext cx="1990185" cy="5422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chemeClr val="accent5">
                  <a:lumMod val="50000"/>
                </a:schemeClr>
              </a:solidFill>
            </a:rPr>
            <a:t>    </a:t>
          </a:r>
        </a:p>
        <a:p xmlns:a="http://schemas.openxmlformats.org/drawingml/2006/main">
          <a:r>
            <a:rPr lang="ru-RU" sz="1400" b="1" dirty="0">
              <a:solidFill>
                <a:srgbClr val="00CC66"/>
              </a:solidFill>
            </a:rPr>
            <a:t>                  </a:t>
          </a:r>
          <a:r>
            <a:rPr lang="ru-RU" sz="1400" b="1" dirty="0">
              <a:solidFill>
                <a:schemeClr val="tx1"/>
              </a:solidFill>
            </a:rPr>
            <a:t>107,2 %</a:t>
          </a:r>
        </a:p>
      </cdr:txBody>
    </cdr:sp>
  </cdr:relSizeAnchor>
  <cdr:relSizeAnchor xmlns:cdr="http://schemas.openxmlformats.org/drawingml/2006/chartDrawing">
    <cdr:from>
      <cdr:x>0.46087</cdr:x>
      <cdr:y>0.68985</cdr:y>
    </cdr:from>
    <cdr:to>
      <cdr:x>0.70867</cdr:x>
      <cdr:y>0.79883</cdr:y>
    </cdr:to>
    <cdr:sp macro="" textlink="">
      <cdr:nvSpPr>
        <cdr:cNvPr id="36" name="TextBox 35"/>
        <cdr:cNvSpPr txBox="1"/>
      </cdr:nvSpPr>
      <cdr:spPr>
        <a:xfrm xmlns:a="http://schemas.openxmlformats.org/drawingml/2006/main">
          <a:off x="3816424" y="3744416"/>
          <a:ext cx="2052012" cy="591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chemeClr val="tx1"/>
              </a:solidFill>
            </a:rPr>
            <a:t>                121,5 %</a:t>
          </a:r>
        </a:p>
      </cdr:txBody>
    </cdr:sp>
  </cdr:relSizeAnchor>
  <cdr:relSizeAnchor xmlns:cdr="http://schemas.openxmlformats.org/drawingml/2006/chartDrawing">
    <cdr:from>
      <cdr:x>0.11785</cdr:x>
      <cdr:y>0.87558</cdr:y>
    </cdr:from>
    <cdr:to>
      <cdr:x>0.4913</cdr:x>
      <cdr:y>0.95517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975942" y="4752528"/>
          <a:ext cx="3092510" cy="4320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7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1 полугодие 2023 </a:t>
          </a:r>
          <a:endParaRPr lang="ru-RU" sz="1700" b="1" i="1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  <a:ea typeface="Cambria" panose="02040503050406030204" pitchFamily="18" charset="0"/>
          </a:endParaRPr>
        </a:p>
      </cdr:txBody>
    </cdr:sp>
  </cdr:relSizeAnchor>
  <cdr:relSizeAnchor xmlns:cdr="http://schemas.openxmlformats.org/drawingml/2006/chartDrawing">
    <cdr:from>
      <cdr:x>0.57391</cdr:x>
      <cdr:y>0.87558</cdr:y>
    </cdr:from>
    <cdr:to>
      <cdr:x>0.9504</cdr:x>
      <cdr:y>0.96844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4752528" y="4752528"/>
          <a:ext cx="3117683" cy="50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700" b="1" i="1" dirty="0">
              <a:solidFill>
                <a:srgbClr val="33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      </a:t>
          </a:r>
          <a:r>
            <a:rPr lang="ru-RU" sz="17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rPr>
            <a:t>1 полугодие  2024 </a:t>
          </a:r>
          <a:endParaRPr lang="ru-RU" sz="1700" b="1" i="1" dirty="0">
            <a:solidFill>
              <a:schemeClr val="accent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entury Gothic" panose="020B0502020202020204" pitchFamily="34" charset="0"/>
            <a:ea typeface="Cambria" panose="02040503050406030204" pitchFamily="18" charset="0"/>
          </a:endParaRPr>
        </a:p>
      </cdr:txBody>
    </cdr:sp>
  </cdr:relSizeAnchor>
  <cdr:relSizeAnchor xmlns:cdr="http://schemas.openxmlformats.org/drawingml/2006/chartDrawing">
    <cdr:from>
      <cdr:x>0.27838</cdr:x>
      <cdr:y>0.06849</cdr:y>
    </cdr:from>
    <cdr:to>
      <cdr:x>0.44218</cdr:x>
      <cdr:y>0.21918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325310" y="360040"/>
          <a:ext cx="1368152" cy="79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accent4">
                  <a:lumMod val="50000"/>
                </a:schemeClr>
              </a:solidFill>
            </a:rPr>
            <a:t>    </a:t>
          </a:r>
        </a:p>
        <a:p xmlns:a="http://schemas.openxmlformats.org/drawingml/2006/main">
          <a:r>
            <a:rPr lang="ru-RU" sz="2000" b="1" dirty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800" b="1" dirty="0">
              <a:solidFill>
                <a:schemeClr val="accent5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rPr>
            <a:t>409,4</a:t>
          </a:r>
          <a:endParaRPr lang="ru-RU" sz="2800" b="1" dirty="0">
            <a:solidFill>
              <a:schemeClr val="accent5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anose="02040503050406030204" pitchFamily="18" charset="0"/>
            <a:ea typeface="Cambria" panose="02040503050406030204" pitchFamily="18" charset="0"/>
          </a:endParaRPr>
        </a:p>
      </cdr:txBody>
    </cdr:sp>
  </cdr:relSizeAnchor>
  <cdr:relSizeAnchor xmlns:cdr="http://schemas.openxmlformats.org/drawingml/2006/chartDrawing">
    <cdr:from>
      <cdr:x>0.5</cdr:x>
      <cdr:y>0.12079</cdr:y>
    </cdr:from>
    <cdr:to>
      <cdr:x>0.67241</cdr:x>
      <cdr:y>0.14961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B57A76A8-0302-4AC3-9E98-AC2A453933AF}"/>
            </a:ext>
          </a:extLst>
        </cdr:cNvPr>
        <cdr:cNvCxnSpPr/>
      </cdr:nvCxnSpPr>
      <cdr:spPr>
        <a:xfrm xmlns:a="http://schemas.openxmlformats.org/drawingml/2006/main" flipV="1">
          <a:off x="4176464" y="603448"/>
          <a:ext cx="1440160" cy="144016"/>
        </a:xfrm>
        <a:prstGeom xmlns:a="http://schemas.openxmlformats.org/drawingml/2006/main" prst="straightConnector1">
          <a:avLst/>
        </a:prstGeom>
        <a:ln xmlns:a="http://schemas.openxmlformats.org/drawingml/2006/main" w="158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0.50862</cdr:x>
      <cdr:y>0.32257</cdr:y>
    </cdr:from>
    <cdr:to>
      <cdr:x>0.67241</cdr:x>
      <cdr:y>0.3514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id="{10C4A937-652A-4E49-A560-76728033741E}"/>
            </a:ext>
          </a:extLst>
        </cdr:cNvPr>
        <cdr:cNvCxnSpPr/>
      </cdr:nvCxnSpPr>
      <cdr:spPr>
        <a:xfrm xmlns:a="http://schemas.openxmlformats.org/drawingml/2006/main" flipV="1">
          <a:off x="4248472" y="1611560"/>
          <a:ext cx="1368152" cy="144016"/>
        </a:xfrm>
        <a:prstGeom xmlns:a="http://schemas.openxmlformats.org/drawingml/2006/main" prst="straightConnector1">
          <a:avLst/>
        </a:prstGeom>
        <a:ln xmlns:a="http://schemas.openxmlformats.org/drawingml/2006/main" w="158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0.51724</cdr:x>
      <cdr:y>0.63967</cdr:y>
    </cdr:from>
    <cdr:to>
      <cdr:x>0.68103</cdr:x>
      <cdr:y>0.68291</cdr:y>
    </cdr:to>
    <cdr:cxnSp macro="">
      <cdr:nvCxnSpPr>
        <cdr:cNvPr id="20" name="Прямая со стрелкой 19">
          <a:extLst xmlns:a="http://schemas.openxmlformats.org/drawingml/2006/main">
            <a:ext uri="{FF2B5EF4-FFF2-40B4-BE49-F238E27FC236}">
              <a16:creationId xmlns:a16="http://schemas.microsoft.com/office/drawing/2014/main" id="{07AEA674-959C-43FD-98F1-6F19707A9658}"/>
            </a:ext>
          </a:extLst>
        </cdr:cNvPr>
        <cdr:cNvCxnSpPr/>
      </cdr:nvCxnSpPr>
      <cdr:spPr>
        <a:xfrm xmlns:a="http://schemas.openxmlformats.org/drawingml/2006/main" flipV="1">
          <a:off x="4320480" y="3195736"/>
          <a:ext cx="1368152" cy="216024"/>
        </a:xfrm>
        <a:prstGeom xmlns:a="http://schemas.openxmlformats.org/drawingml/2006/main" prst="straightConnector1">
          <a:avLst/>
        </a:prstGeom>
        <a:ln xmlns:a="http://schemas.openxmlformats.org/drawingml/2006/main" w="158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0.14072</cdr:x>
      <cdr:y>0.46432</cdr:y>
    </cdr:from>
    <cdr:to>
      <cdr:x>0.18039</cdr:x>
      <cdr:y>0.50003</cdr:y>
    </cdr:to>
    <cdr:cxnSp macro="">
      <cdr:nvCxnSpPr>
        <cdr:cNvPr id="5" name="Прямая соединительная линия 4">
          <a:extLst xmlns:a="http://schemas.openxmlformats.org/drawingml/2006/main">
            <a:ext uri="{FF2B5EF4-FFF2-40B4-BE49-F238E27FC236}">
              <a16:creationId xmlns:a16="http://schemas.microsoft.com/office/drawing/2014/main" id="{A6C9FA4F-F8C6-41C3-802B-2A86FD7865AA}"/>
            </a:ext>
          </a:extLst>
        </cdr:cNvPr>
        <cdr:cNvCxnSpPr/>
      </cdr:nvCxnSpPr>
      <cdr:spPr>
        <a:xfrm xmlns:a="http://schemas.openxmlformats.org/drawingml/2006/main">
          <a:off x="492001" y="1872208"/>
          <a:ext cx="13867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9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DC5D2-2F68-4860-8336-8CE94A36026B}" type="datetimeFigureOut">
              <a:rPr lang="ru-RU" smtClean="0"/>
              <a:pPr/>
              <a:t>06.08.2024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8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9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FF351-F587-4C3A-AC6D-9C7B4D08F1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43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99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AE8EABD-947F-46CA-81A0-35C7B3B46D47}" type="datetimeFigureOut">
              <a:rPr lang="ru-RU"/>
              <a:pPr>
                <a:defRPr/>
              </a:pPr>
              <a:t>06.08.2024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368" y="3229284"/>
            <a:ext cx="7943507" cy="305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99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77C2FFD-59B7-4912-8833-0342C5254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05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4400" y="746125"/>
            <a:ext cx="497205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C95F5-E847-40CD-AD27-713128D4D17C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520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7C2FFD-59B7-4912-8833-0342C5254A3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66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5D9DBB-676E-4939-B725-C29A0C4BA763}" type="datetime1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564C6-F0CD-4151-8153-743F7BEBBD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19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87AE9A-C10A-4E56-BC12-19912113AA11}" type="datetime1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46516-954D-4311-AEBD-D58D767CE3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91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FE8DD2-F180-4ADE-9972-046C2F3C5412}" type="datetime1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06EBA8-B901-4143-8D03-E1D4A4C6EC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93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75851-9B6C-4749-801D-E7E20658FF16}" type="datetime1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F848C-3E78-4306-B963-BACE869613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23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61B971-1473-4A54-9E37-7291DEAA999A}" type="datetime1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707372-CE33-46E0-A2CE-362B3E83AC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94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5E92FF-13DB-4FB4-BB8B-467AD98C0E26}" type="datetime1">
              <a:rPr lang="ru-RU" smtClean="0"/>
              <a:t>06.08.2024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EC00C-43E7-4771-99AD-61A82573D9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58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4B86FF-0DF3-48C6-85A6-58181254BB1C}" type="datetime1">
              <a:rPr lang="ru-RU" smtClean="0"/>
              <a:t>06.08.2024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53372-0B2E-4654-A6B2-9F4B8BE95A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3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1EE8C6-FAA5-4807-BEB1-D968ED4F8D61}" type="datetime1">
              <a:rPr lang="ru-RU" smtClean="0"/>
              <a:t>06.08.2024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2F54D-4C16-4408-B755-5AE4B7BBC8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24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BF23F3-8D71-4C5C-BFCD-97F151DBEA8A}" type="datetime1">
              <a:rPr lang="ru-RU" smtClean="0"/>
              <a:t>06.08.2024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D4B2C-5770-4030-B6A9-269FF31CF2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56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21F87-9AFA-4151-884E-AB820739B1B4}" type="datetime1">
              <a:rPr lang="ru-RU" smtClean="0"/>
              <a:t>06.08.2024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142DE-CFBD-4CAC-A52D-9BE5E5C37E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9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68F9AA-67CF-4995-BDCD-81ABEA3FC55E}" type="datetime1">
              <a:rPr lang="ru-RU" smtClean="0"/>
              <a:t>06.08.2024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EC00C-43E7-4771-99AD-61A82573D9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6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E02242E-B4E7-455F-A8A7-D693A7064534}" type="datetime1">
              <a:rPr lang="ru-RU" smtClean="0"/>
              <a:t>06.08.2024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6EC00C-43E7-4771-99AD-61A82573D9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55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09"/>
            <a:ext cx="9252650" cy="69935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5805264"/>
            <a:ext cx="779529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ln w="222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Бюллетень     об исполнении     бюджета   города    Гомеля     </a:t>
            </a:r>
          </a:p>
          <a:p>
            <a:pPr algn="ctr"/>
            <a:r>
              <a:rPr lang="ru-RU" sz="2000" b="1" i="1" dirty="0">
                <a:ln w="222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за 1 полугодие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71497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5" y="404664"/>
            <a:ext cx="8361560" cy="113877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   </a:t>
            </a:r>
          </a:p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Доходная часть городского бюджета, млн. руб.</a:t>
            </a:r>
          </a:p>
          <a:p>
            <a:pPr algn="ctr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+mj-lt"/>
                <a:ea typeface="Cambria" panose="02040503050406030204" pitchFamily="18" charset="0"/>
              </a:rPr>
              <a:t>   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+mj-lt"/>
              <a:ea typeface="Cambria" panose="02040503050406030204" pitchFamily="18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/>
        </p:nvSpPr>
        <p:spPr>
          <a:xfrm>
            <a:off x="8757097" y="6421397"/>
            <a:ext cx="423415" cy="463987"/>
          </a:xfrm>
          <a:prstGeom prst="rect">
            <a:avLst/>
          </a:prstGeom>
        </p:spPr>
        <p:txBody>
          <a:bodyPr vert="horz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dirty="0">
                <a:solidFill>
                  <a:schemeClr val="accent2"/>
                </a:solidFill>
              </a:rPr>
              <a:t>2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804750927"/>
              </p:ext>
            </p:extLst>
          </p:nvPr>
        </p:nvGraphicFramePr>
        <p:xfrm>
          <a:off x="467544" y="1628800"/>
          <a:ext cx="8352928" cy="49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3127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20738" y="289646"/>
            <a:ext cx="5991529" cy="707886"/>
          </a:xfrm>
          <a:prstGeom prst="rect">
            <a:avLst/>
          </a:prstGeom>
          <a:solidFill>
            <a:schemeClr val="bg1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собственных доходов  бюджета </a:t>
            </a:r>
          </a:p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города Гомеля в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полугодии  2024 года</a:t>
            </a: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311356144"/>
              </p:ext>
            </p:extLst>
          </p:nvPr>
        </p:nvGraphicFramePr>
        <p:xfrm>
          <a:off x="251520" y="1124744"/>
          <a:ext cx="532859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Скругленный прямоугольник 19"/>
          <p:cNvSpPr/>
          <p:nvPr/>
        </p:nvSpPr>
        <p:spPr>
          <a:xfrm>
            <a:off x="5796136" y="2132856"/>
            <a:ext cx="2976065" cy="874153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0" cmpd="sng">
            <a:noFill/>
            <a:miter lim="800000"/>
          </a:ln>
          <a:effectLst>
            <a:glow rad="228600">
              <a:schemeClr val="bg1"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14400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56,4% - Подоходный</a:t>
            </a:r>
            <a:r>
              <a:rPr lang="ru-RU" sz="1600" b="1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налог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6136" y="2924944"/>
            <a:ext cx="2952328" cy="901822"/>
          </a:xfrm>
          <a:prstGeom prst="roundRect">
            <a:avLst>
              <a:gd name="adj" fmla="val 24283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9525">
            <a:solidFill>
              <a:srgbClr val="808080"/>
            </a:solidFill>
          </a:ln>
          <a:effectLst>
            <a:glow rad="228600">
              <a:schemeClr val="bg1"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14400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16,2% - НДС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724128" y="3717032"/>
            <a:ext cx="3096344" cy="936104"/>
          </a:xfrm>
          <a:prstGeom prst="roundRect">
            <a:avLst>
              <a:gd name="adj" fmla="val 29615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bg1"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14400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15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12,3% - Налоги</a:t>
            </a:r>
            <a:r>
              <a:rPr lang="ru-RU" sz="1500" b="1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собственность</a:t>
            </a:r>
            <a:endParaRPr lang="ru-RU" sz="15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24128" y="4581128"/>
            <a:ext cx="3096344" cy="86409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bg1"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14400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15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6,2%- Другие</a:t>
            </a:r>
            <a:r>
              <a:rPr lang="ru-RU" sz="1500" b="1" baseline="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налоги                              от выручки</a:t>
            </a:r>
            <a:endParaRPr lang="ru-RU" sz="15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724128" y="5445224"/>
            <a:ext cx="3096344" cy="93610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bg1">
                <a:alpha val="40000"/>
              </a:schemeClr>
            </a:glo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144000" rtlCol="0" anchor="ctr" anchorCtr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7,7%- Неналоговые доходы</a:t>
            </a: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-3355"/>
            <a:ext cx="1370881" cy="119260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38100"/>
          </a:sp3d>
        </p:spPr>
      </p:pic>
      <p:sp>
        <p:nvSpPr>
          <p:cNvPr id="2" name="Скругленный прямоугольник 1"/>
          <p:cNvSpPr/>
          <p:nvPr/>
        </p:nvSpPr>
        <p:spPr>
          <a:xfrm>
            <a:off x="5724128" y="1124744"/>
            <a:ext cx="2981457" cy="66862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63500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Собственные доходы –339,8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  <p:sp>
        <p:nvSpPr>
          <p:cNvPr id="14" name="Номер слайда 5"/>
          <p:cNvSpPr>
            <a:spLocks noGrp="1"/>
          </p:cNvSpPr>
          <p:nvPr/>
        </p:nvSpPr>
        <p:spPr>
          <a:xfrm>
            <a:off x="8729821" y="6284807"/>
            <a:ext cx="423415" cy="463987"/>
          </a:xfrm>
          <a:prstGeom prst="rect">
            <a:avLst/>
          </a:prstGeom>
          <a:noFill/>
        </p:spPr>
        <p:txBody>
          <a:bodyPr vert="horz" anchor="b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7020272" y="1844824"/>
            <a:ext cx="432048" cy="465407"/>
          </a:xfrm>
          <a:prstGeom prst="downArrow">
            <a:avLst/>
          </a:prstGeom>
          <a:gradFill>
            <a:gsLst>
              <a:gs pos="0">
                <a:srgbClr val="3333CC"/>
              </a:gs>
              <a:gs pos="74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7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6AEF48A7-B891-40C2-93D8-783E536400B5}"/>
              </a:ext>
            </a:extLst>
          </p:cNvPr>
          <p:cNvSpPr/>
          <p:nvPr/>
        </p:nvSpPr>
        <p:spPr>
          <a:xfrm>
            <a:off x="484941" y="476673"/>
            <a:ext cx="8191515" cy="1008111"/>
          </a:xfrm>
          <a:prstGeom prst="rect">
            <a:avLst/>
          </a:prstGeom>
          <a:gradFill>
            <a:gsLst>
              <a:gs pos="100000">
                <a:srgbClr val="33CCCC"/>
              </a:gs>
              <a:gs pos="52000">
                <a:srgbClr val="EAEAE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Структура расходов бюджета города Гомеля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За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полугодие 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2024 года, %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362901805"/>
              </p:ext>
            </p:extLst>
          </p:nvPr>
        </p:nvGraphicFramePr>
        <p:xfrm>
          <a:off x="484941" y="1484784"/>
          <a:ext cx="358300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325508289"/>
              </p:ext>
            </p:extLst>
          </p:nvPr>
        </p:nvGraphicFramePr>
        <p:xfrm>
          <a:off x="4355976" y="1484784"/>
          <a:ext cx="43204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585440" y="6525344"/>
            <a:ext cx="261743" cy="261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49397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6AEF48A7-B891-40C2-93D8-783E536400B5}"/>
              </a:ext>
            </a:extLst>
          </p:cNvPr>
          <p:cNvSpPr/>
          <p:nvPr/>
        </p:nvSpPr>
        <p:spPr>
          <a:xfrm>
            <a:off x="3491880" y="609979"/>
            <a:ext cx="5093560" cy="890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Социальная сфера</a:t>
            </a:r>
            <a:endParaRPr lang="ru-RU" sz="2400" b="1" dirty="0">
              <a:solidFill>
                <a:srgbClr val="002060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9BD9773-E282-4B8A-A5AB-524C17E224B3}"/>
              </a:ext>
            </a:extLst>
          </p:cNvPr>
          <p:cNvSpPr/>
          <p:nvPr/>
        </p:nvSpPr>
        <p:spPr>
          <a:xfrm>
            <a:off x="432116" y="1672070"/>
            <a:ext cx="8316347" cy="201593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</a:t>
            </a:r>
            <a:r>
              <a:rPr lang="en-US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100" dirty="0">
                <a:latin typeface="Book Antiqua" pitchFamily="18" charset="0"/>
                <a:ea typeface="Times New Roman" panose="02020603050405020304" pitchFamily="18" charset="0"/>
              </a:rPr>
              <a:t>Б    </a:t>
            </a:r>
            <a:r>
              <a:rPr lang="ru-RU" sz="1100" dirty="0" err="1">
                <a:latin typeface="Book Antiqua" pitchFamily="18" charset="0"/>
                <a:ea typeface="Times New Roman" panose="02020603050405020304" pitchFamily="18" charset="0"/>
              </a:rPr>
              <a:t>Бю</a:t>
            </a:r>
            <a:r>
              <a:rPr lang="ru-RU" sz="1100" dirty="0">
                <a:latin typeface="Book Antiqua" pitchFamily="18" charset="0"/>
                <a:ea typeface="Times New Roman" panose="02020603050405020304" pitchFamily="18" charset="0"/>
              </a:rPr>
              <a:t>           Бюджет города Гомеля в  1 полугодии 2024 года сохраняет социальную направленность.</a:t>
            </a:r>
            <a:endParaRPr lang="ru-RU" sz="1100" kern="1000" dirty="0">
              <a:latin typeface="Book Antiqua" pitchFamily="18" charset="0"/>
              <a:ea typeface="Times New Roman" panose="02020603050405020304" pitchFamily="18" charset="0"/>
            </a:endParaRPr>
          </a:p>
          <a:p>
            <a:pPr indent="337661" algn="just"/>
            <a:r>
              <a:rPr lang="ru-RU" sz="1100" dirty="0">
                <a:latin typeface="Book Antiqua" pitchFamily="18" charset="0"/>
                <a:ea typeface="Times New Roman" panose="02020603050405020304" pitchFamily="18" charset="0"/>
              </a:rPr>
              <a:t>В составе расходов консолидированного бюджета доминируют расходы, связанные с финансированием обеспечения функционирования учреждений социальной сферы и мероприятий, проводимых этой сферой, 84,4% или                           406,1 млн. рублей.</a:t>
            </a:r>
          </a:p>
          <a:p>
            <a:pPr indent="337661" algn="just"/>
            <a:r>
              <a:rPr lang="ru-RU" sz="1100" dirty="0">
                <a:latin typeface="Book Antiqua" pitchFamily="18" charset="0"/>
                <a:ea typeface="Times New Roman" panose="02020603050405020304" pitchFamily="18" charset="0"/>
              </a:rPr>
              <a:t>По-прежнему традиционно главные бюджетные расходы – это расходы на здравоохранение и образование, которые составили 34,5% и 40,7%  соответственно.</a:t>
            </a:r>
          </a:p>
          <a:p>
            <a:pPr indent="337661" algn="just"/>
            <a:r>
              <a:rPr lang="ru-RU" sz="1100" dirty="0">
                <a:latin typeface="Book Antiqua" pitchFamily="18" charset="0"/>
                <a:ea typeface="Times New Roman" panose="02020603050405020304" pitchFamily="18" charset="0"/>
              </a:rPr>
              <a:t>В сложившейся структуре расходов - первоочередные расходы (выплата заработной платы с взносами (отчислениями) на социальное страхование, трансферты населению, оплата продуктов питания, коммунальных услуг, лекарственных средств и изделий медицинского назначения) составляют 406,1 млн. рублей или 97,8 %, финансирование которых в отчетном периоде осуществлялось в приоритетном порядке.</a:t>
            </a:r>
            <a:endParaRPr lang="ru-RU" sz="1100" dirty="0">
              <a:latin typeface="Book Antiqua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5296"/>
            <a:ext cx="2952328" cy="1511536"/>
          </a:xfrm>
          <a:prstGeom prst="rect">
            <a:avLst/>
          </a:prstGeom>
          <a:solidFill>
            <a:schemeClr val="accent1">
              <a:alpha val="72000"/>
            </a:schemeClr>
          </a:solidFill>
          <a:ln w="19050">
            <a:solidFill>
              <a:schemeClr val="bg1"/>
            </a:solidFill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90716" y="6356351"/>
            <a:ext cx="224633" cy="365125"/>
          </a:xfrm>
        </p:spPr>
        <p:txBody>
          <a:bodyPr/>
          <a:lstStyle/>
          <a:p>
            <a:pPr>
              <a:defRPr/>
            </a:pPr>
            <a:fld id="{6B4F848C-3E78-4306-B963-BACE8696138E}" type="slidenum">
              <a:rPr lang="ru-RU" sz="1600" b="1" smtClean="0"/>
              <a:pPr>
                <a:defRPr/>
              </a:pPr>
              <a:t>5</a:t>
            </a:fld>
            <a:endParaRPr lang="ru-RU" sz="1600" b="1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15402" y="3788521"/>
            <a:ext cx="8358440" cy="2771293"/>
            <a:chOff x="2625" y="2349"/>
            <a:chExt cx="2739" cy="1723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25" y="2349"/>
              <a:ext cx="2690" cy="1723"/>
            </a:xfrm>
            <a:prstGeom prst="rect">
              <a:avLst/>
            </a:prstGeom>
            <a:gradFill rotWithShape="1">
              <a:gsLst>
                <a:gs pos="0">
                  <a:srgbClr val="F7FAFD"/>
                </a:gs>
                <a:gs pos="59000">
                  <a:srgbClr val="A9D18E"/>
                </a:gs>
                <a:gs pos="74001">
                  <a:srgbClr val="B5D2EC"/>
                </a:gs>
                <a:gs pos="83000">
                  <a:srgbClr val="B5D2EC"/>
                </a:gs>
                <a:gs pos="100000">
                  <a:srgbClr val="CEE1F2"/>
                </a:gs>
              </a:gsLst>
              <a:path path="shape">
                <a:fillToRect l="100000" t="10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3937" y="2745"/>
              <a:ext cx="279" cy="544"/>
            </a:xfrm>
            <a:custGeom>
              <a:avLst/>
              <a:gdLst>
                <a:gd name="T0" fmla="*/ 0 w 1919"/>
                <a:gd name="T1" fmla="*/ 0 h 4058"/>
                <a:gd name="T2" fmla="*/ 1919 w 1919"/>
                <a:gd name="T3" fmla="*/ 482 h 4058"/>
                <a:gd name="T4" fmla="*/ 0 w 1919"/>
                <a:gd name="T5" fmla="*/ 4058 h 4058"/>
                <a:gd name="T6" fmla="*/ 0 w 1919"/>
                <a:gd name="T7" fmla="*/ 0 h 4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9" h="4058">
                  <a:moveTo>
                    <a:pt x="0" y="0"/>
                  </a:moveTo>
                  <a:cubicBezTo>
                    <a:pt x="669" y="0"/>
                    <a:pt x="1328" y="165"/>
                    <a:pt x="1919" y="482"/>
                  </a:cubicBezTo>
                  <a:lnTo>
                    <a:pt x="0" y="40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3956" y="2729"/>
              <a:ext cx="279" cy="544"/>
            </a:xfrm>
            <a:custGeom>
              <a:avLst/>
              <a:gdLst>
                <a:gd name="T0" fmla="*/ 0 w 1919"/>
                <a:gd name="T1" fmla="*/ 0 h 4058"/>
                <a:gd name="T2" fmla="*/ 1919 w 1919"/>
                <a:gd name="T3" fmla="*/ 482 h 4058"/>
                <a:gd name="T4" fmla="*/ 0 w 1919"/>
                <a:gd name="T5" fmla="*/ 4058 h 4058"/>
                <a:gd name="T6" fmla="*/ 0 w 1919"/>
                <a:gd name="T7" fmla="*/ 0 h 4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19" h="4058">
                  <a:moveTo>
                    <a:pt x="0" y="0"/>
                  </a:moveTo>
                  <a:cubicBezTo>
                    <a:pt x="669" y="0"/>
                    <a:pt x="1328" y="165"/>
                    <a:pt x="1919" y="482"/>
                  </a:cubicBezTo>
                  <a:lnTo>
                    <a:pt x="0" y="405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 cap="flat">
              <a:solidFill>
                <a:srgbClr val="A9D18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3956" y="2831"/>
              <a:ext cx="535" cy="419"/>
            </a:xfrm>
            <a:custGeom>
              <a:avLst/>
              <a:gdLst>
                <a:gd name="T0" fmla="*/ 1919 w 3866"/>
                <a:gd name="T1" fmla="*/ 0 h 3576"/>
                <a:gd name="T2" fmla="*/ 3866 w 3866"/>
                <a:gd name="T3" fmla="*/ 2342 h 3576"/>
                <a:gd name="T4" fmla="*/ 0 w 3866"/>
                <a:gd name="T5" fmla="*/ 3576 h 3576"/>
                <a:gd name="T6" fmla="*/ 1919 w 3866"/>
                <a:gd name="T7" fmla="*/ 0 h 3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66" h="3576">
                  <a:moveTo>
                    <a:pt x="1919" y="0"/>
                  </a:moveTo>
                  <a:cubicBezTo>
                    <a:pt x="2847" y="498"/>
                    <a:pt x="3546" y="1338"/>
                    <a:pt x="3866" y="2342"/>
                  </a:cubicBezTo>
                  <a:lnTo>
                    <a:pt x="0" y="3576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0">
              <a:solidFill>
                <a:srgbClr val="00B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3956" y="2793"/>
              <a:ext cx="563" cy="480"/>
            </a:xfrm>
            <a:custGeom>
              <a:avLst/>
              <a:gdLst>
                <a:gd name="T0" fmla="*/ 1919 w 3866"/>
                <a:gd name="T1" fmla="*/ 0 h 3576"/>
                <a:gd name="T2" fmla="*/ 3866 w 3866"/>
                <a:gd name="T3" fmla="*/ 2342 h 3576"/>
                <a:gd name="T4" fmla="*/ 0 w 3866"/>
                <a:gd name="T5" fmla="*/ 3576 h 3576"/>
                <a:gd name="T6" fmla="*/ 1919 w 3866"/>
                <a:gd name="T7" fmla="*/ 0 h 3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66" h="3576">
                  <a:moveTo>
                    <a:pt x="1919" y="0"/>
                  </a:moveTo>
                  <a:cubicBezTo>
                    <a:pt x="2847" y="498"/>
                    <a:pt x="3546" y="1338"/>
                    <a:pt x="3866" y="2342"/>
                  </a:cubicBezTo>
                  <a:lnTo>
                    <a:pt x="0" y="3576"/>
                  </a:lnTo>
                  <a:lnTo>
                    <a:pt x="1919" y="0"/>
                  </a:lnTo>
                  <a:close/>
                </a:path>
              </a:pathLst>
            </a:custGeom>
            <a:noFill/>
            <a:ln w="3175" cap="flat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956" y="3107"/>
              <a:ext cx="601" cy="340"/>
            </a:xfrm>
            <a:custGeom>
              <a:avLst/>
              <a:gdLst>
                <a:gd name="T0" fmla="*/ 3866 w 4130"/>
                <a:gd name="T1" fmla="*/ 0 h 2534"/>
                <a:gd name="T2" fmla="*/ 3844 w 4130"/>
                <a:gd name="T3" fmla="*/ 2534 h 2534"/>
                <a:gd name="T4" fmla="*/ 0 w 4130"/>
                <a:gd name="T5" fmla="*/ 1234 h 2534"/>
                <a:gd name="T6" fmla="*/ 3866 w 4130"/>
                <a:gd name="T7" fmla="*/ 0 h 2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30" h="2534">
                  <a:moveTo>
                    <a:pt x="3866" y="0"/>
                  </a:moveTo>
                  <a:cubicBezTo>
                    <a:pt x="4130" y="825"/>
                    <a:pt x="4122" y="1714"/>
                    <a:pt x="3844" y="2534"/>
                  </a:cubicBezTo>
                  <a:lnTo>
                    <a:pt x="0" y="1234"/>
                  </a:lnTo>
                  <a:lnTo>
                    <a:pt x="3866" y="0"/>
                  </a:lnTo>
                  <a:close/>
                </a:path>
              </a:pathLst>
            </a:custGeom>
            <a:solidFill>
              <a:srgbClr val="A9D18E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3956" y="3107"/>
              <a:ext cx="601" cy="340"/>
            </a:xfrm>
            <a:custGeom>
              <a:avLst/>
              <a:gdLst>
                <a:gd name="T0" fmla="*/ 3866 w 4130"/>
                <a:gd name="T1" fmla="*/ 0 h 2534"/>
                <a:gd name="T2" fmla="*/ 3844 w 4130"/>
                <a:gd name="T3" fmla="*/ 2534 h 2534"/>
                <a:gd name="T4" fmla="*/ 0 w 4130"/>
                <a:gd name="T5" fmla="*/ 1234 h 2534"/>
                <a:gd name="T6" fmla="*/ 3866 w 4130"/>
                <a:gd name="T7" fmla="*/ 0 h 2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30" h="2534">
                  <a:moveTo>
                    <a:pt x="3866" y="0"/>
                  </a:moveTo>
                  <a:cubicBezTo>
                    <a:pt x="4130" y="825"/>
                    <a:pt x="4122" y="1714"/>
                    <a:pt x="3844" y="2534"/>
                  </a:cubicBezTo>
                  <a:lnTo>
                    <a:pt x="0" y="1234"/>
                  </a:lnTo>
                  <a:lnTo>
                    <a:pt x="3866" y="0"/>
                  </a:lnTo>
                  <a:close/>
                </a:path>
              </a:pathLst>
            </a:custGeom>
            <a:noFill/>
            <a:ln w="3175" cap="flat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956" y="3273"/>
              <a:ext cx="560" cy="321"/>
            </a:xfrm>
            <a:custGeom>
              <a:avLst/>
              <a:gdLst>
                <a:gd name="T0" fmla="*/ 3844 w 3844"/>
                <a:gd name="T1" fmla="*/ 1300 h 2397"/>
                <a:gd name="T2" fmla="*/ 3275 w 3844"/>
                <a:gd name="T3" fmla="*/ 2397 h 2397"/>
                <a:gd name="T4" fmla="*/ 0 w 3844"/>
                <a:gd name="T5" fmla="*/ 0 h 2397"/>
                <a:gd name="T6" fmla="*/ 3844 w 3844"/>
                <a:gd name="T7" fmla="*/ 1300 h 2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4" h="2397">
                  <a:moveTo>
                    <a:pt x="3844" y="1300"/>
                  </a:moveTo>
                  <a:cubicBezTo>
                    <a:pt x="3712" y="1693"/>
                    <a:pt x="3520" y="2063"/>
                    <a:pt x="3275" y="2397"/>
                  </a:cubicBezTo>
                  <a:lnTo>
                    <a:pt x="0" y="0"/>
                  </a:lnTo>
                  <a:lnTo>
                    <a:pt x="3844" y="130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0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3956" y="3273"/>
              <a:ext cx="560" cy="321"/>
            </a:xfrm>
            <a:custGeom>
              <a:avLst/>
              <a:gdLst>
                <a:gd name="T0" fmla="*/ 3844 w 3844"/>
                <a:gd name="T1" fmla="*/ 1300 h 2397"/>
                <a:gd name="T2" fmla="*/ 3275 w 3844"/>
                <a:gd name="T3" fmla="*/ 2397 h 2397"/>
                <a:gd name="T4" fmla="*/ 0 w 3844"/>
                <a:gd name="T5" fmla="*/ 0 h 2397"/>
                <a:gd name="T6" fmla="*/ 3844 w 3844"/>
                <a:gd name="T7" fmla="*/ 1300 h 2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44" h="2397">
                  <a:moveTo>
                    <a:pt x="3844" y="1300"/>
                  </a:moveTo>
                  <a:cubicBezTo>
                    <a:pt x="3712" y="1693"/>
                    <a:pt x="3520" y="2063"/>
                    <a:pt x="3275" y="2397"/>
                  </a:cubicBezTo>
                  <a:lnTo>
                    <a:pt x="0" y="0"/>
                  </a:lnTo>
                  <a:lnTo>
                    <a:pt x="3844" y="1300"/>
                  </a:lnTo>
                  <a:close/>
                </a:path>
              </a:pathLst>
            </a:custGeom>
            <a:noFill/>
            <a:ln w="11113" cap="flat">
              <a:solidFill>
                <a:srgbClr val="C9C9C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3286" y="2742"/>
              <a:ext cx="1147" cy="1161"/>
            </a:xfrm>
            <a:custGeom>
              <a:avLst/>
              <a:gdLst>
                <a:gd name="T0" fmla="*/ 7874 w 7874"/>
                <a:gd name="T1" fmla="*/ 6455 h 8657"/>
                <a:gd name="T2" fmla="*/ 2202 w 7874"/>
                <a:gd name="T3" fmla="*/ 7334 h 8657"/>
                <a:gd name="T4" fmla="*/ 1323 w 7874"/>
                <a:gd name="T5" fmla="*/ 1662 h 8657"/>
                <a:gd name="T6" fmla="*/ 4599 w 7874"/>
                <a:gd name="T7" fmla="*/ 0 h 8657"/>
                <a:gd name="T8" fmla="*/ 4599 w 7874"/>
                <a:gd name="T9" fmla="*/ 4058 h 8657"/>
                <a:gd name="T10" fmla="*/ 7874 w 7874"/>
                <a:gd name="T11" fmla="*/ 6455 h 8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74" h="8657">
                  <a:moveTo>
                    <a:pt x="7874" y="6455"/>
                  </a:moveTo>
                  <a:cubicBezTo>
                    <a:pt x="6551" y="8264"/>
                    <a:pt x="4011" y="8657"/>
                    <a:pt x="2202" y="7334"/>
                  </a:cubicBezTo>
                  <a:cubicBezTo>
                    <a:pt x="393" y="6010"/>
                    <a:pt x="0" y="3471"/>
                    <a:pt x="1323" y="1662"/>
                  </a:cubicBezTo>
                  <a:cubicBezTo>
                    <a:pt x="2087" y="617"/>
                    <a:pt x="3304" y="0"/>
                    <a:pt x="4599" y="0"/>
                  </a:cubicBezTo>
                  <a:lnTo>
                    <a:pt x="4599" y="4058"/>
                  </a:lnTo>
                  <a:lnTo>
                    <a:pt x="7874" y="6455"/>
                  </a:lnTo>
                  <a:close/>
                </a:path>
              </a:pathLst>
            </a:custGeom>
            <a:solidFill>
              <a:srgbClr val="00B0F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3286" y="2729"/>
              <a:ext cx="1147" cy="1161"/>
            </a:xfrm>
            <a:custGeom>
              <a:avLst/>
              <a:gdLst>
                <a:gd name="T0" fmla="*/ 7874 w 7874"/>
                <a:gd name="T1" fmla="*/ 6455 h 8657"/>
                <a:gd name="T2" fmla="*/ 2202 w 7874"/>
                <a:gd name="T3" fmla="*/ 7334 h 8657"/>
                <a:gd name="T4" fmla="*/ 1323 w 7874"/>
                <a:gd name="T5" fmla="*/ 1662 h 8657"/>
                <a:gd name="T6" fmla="*/ 4599 w 7874"/>
                <a:gd name="T7" fmla="*/ 0 h 8657"/>
                <a:gd name="T8" fmla="*/ 4599 w 7874"/>
                <a:gd name="T9" fmla="*/ 4058 h 8657"/>
                <a:gd name="T10" fmla="*/ 7874 w 7874"/>
                <a:gd name="T11" fmla="*/ 6455 h 8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74" h="8657">
                  <a:moveTo>
                    <a:pt x="7874" y="6455"/>
                  </a:moveTo>
                  <a:cubicBezTo>
                    <a:pt x="6551" y="8264"/>
                    <a:pt x="4011" y="8657"/>
                    <a:pt x="2202" y="7334"/>
                  </a:cubicBezTo>
                  <a:cubicBezTo>
                    <a:pt x="393" y="6010"/>
                    <a:pt x="0" y="3471"/>
                    <a:pt x="1323" y="1662"/>
                  </a:cubicBezTo>
                  <a:cubicBezTo>
                    <a:pt x="2087" y="617"/>
                    <a:pt x="3304" y="0"/>
                    <a:pt x="4599" y="0"/>
                  </a:cubicBezTo>
                  <a:lnTo>
                    <a:pt x="4599" y="4058"/>
                  </a:lnTo>
                  <a:lnTo>
                    <a:pt x="7874" y="6455"/>
                  </a:lnTo>
                  <a:close/>
                </a:path>
              </a:pathLst>
            </a:custGeom>
            <a:noFill/>
            <a:ln w="11113" cap="flat">
              <a:solidFill>
                <a:srgbClr val="C9C9C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516" y="2462"/>
              <a:ext cx="32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Питание</a:t>
              </a:r>
              <a:r>
                <a:rPr kumimoji="0" lang="ru-RU" altLang="ru-RU" sz="6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,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4504" y="2549"/>
              <a:ext cx="43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медикаменты</a:t>
              </a:r>
              <a:endParaRPr kumimoji="0" lang="ru-RU" alt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4685" y="2743"/>
              <a:ext cx="375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Трансферты</a:t>
              </a:r>
              <a:r>
                <a:rPr kumimoji="0" lang="ru-RU" altLang="ru-RU" sz="6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4713" y="2801"/>
              <a:ext cx="293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населению</a:t>
              </a:r>
              <a:endParaRPr kumimoji="0" lang="ru-RU" alt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4869" y="3239"/>
              <a:ext cx="23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Оплата</a:t>
              </a:r>
              <a:r>
                <a:rPr kumimoji="0" lang="ru-RU" altLang="ru-RU" sz="6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4799" y="3297"/>
              <a:ext cx="415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коммунальных </a:t>
              </a:r>
              <a:endParaRPr kumimoji="0" lang="ru-RU" alt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4907" y="3353"/>
              <a:ext cx="13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услуг</a:t>
              </a:r>
              <a:endParaRPr kumimoji="0" lang="ru-RU" alt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844" y="3555"/>
              <a:ext cx="520" cy="2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800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Д</a:t>
              </a: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ругие</a:t>
              </a:r>
              <a:r>
                <a:rPr kumimoji="0" lang="ru-RU" altLang="ru-RU" sz="800" b="0" i="1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расходы (транспорт, связь, </a:t>
              </a:r>
              <a:r>
                <a:rPr kumimoji="0" lang="ru-RU" altLang="ru-RU" sz="800" b="0" i="1" u="none" strike="noStrike" cap="none" normalizeH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хозрасходы</a:t>
              </a:r>
              <a:r>
                <a:rPr kumimoji="0" lang="ru-RU" altLang="ru-RU" sz="800" b="0" i="1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, ремонты)</a:t>
              </a: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ru-RU" alt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525" y="3192"/>
              <a:ext cx="31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Заработная</a:t>
              </a:r>
              <a:r>
                <a:rPr kumimoji="0" lang="ru-RU" altLang="ru-RU" sz="6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3595" y="3250"/>
              <a:ext cx="101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плата</a:t>
              </a:r>
              <a:r>
                <a:rPr kumimoji="0" lang="ru-RU" altLang="ru-RU" sz="6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3488" y="3305"/>
              <a:ext cx="319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6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с </a:t>
              </a:r>
              <a:r>
                <a:rPr kumimoji="0" lang="ru-RU" altLang="ru-RU" sz="8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начислениями</a:t>
              </a:r>
              <a:endParaRPr kumimoji="0" lang="ru-RU" alt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4" name="Freeform 29"/>
            <p:cNvSpPr>
              <a:spLocks noEditPoints="1"/>
            </p:cNvSpPr>
            <p:nvPr/>
          </p:nvSpPr>
          <p:spPr bwMode="auto">
            <a:xfrm>
              <a:off x="3116" y="3260"/>
              <a:ext cx="326" cy="32"/>
            </a:xfrm>
            <a:custGeom>
              <a:avLst/>
              <a:gdLst>
                <a:gd name="T0" fmla="*/ 1 w 2241"/>
                <a:gd name="T1" fmla="*/ 188 h 242"/>
                <a:gd name="T2" fmla="*/ 2193 w 2241"/>
                <a:gd name="T3" fmla="*/ 141 h 242"/>
                <a:gd name="T4" fmla="*/ 2192 w 2241"/>
                <a:gd name="T5" fmla="*/ 93 h 242"/>
                <a:gd name="T6" fmla="*/ 0 w 2241"/>
                <a:gd name="T7" fmla="*/ 140 h 242"/>
                <a:gd name="T8" fmla="*/ 1 w 2241"/>
                <a:gd name="T9" fmla="*/ 188 h 242"/>
                <a:gd name="T10" fmla="*/ 2048 w 2241"/>
                <a:gd name="T11" fmla="*/ 235 h 242"/>
                <a:gd name="T12" fmla="*/ 2241 w 2241"/>
                <a:gd name="T13" fmla="*/ 116 h 242"/>
                <a:gd name="T14" fmla="*/ 2043 w 2241"/>
                <a:gd name="T15" fmla="*/ 7 h 242"/>
                <a:gd name="T16" fmla="*/ 2010 w 2241"/>
                <a:gd name="T17" fmla="*/ 16 h 242"/>
                <a:gd name="T18" fmla="*/ 2019 w 2241"/>
                <a:gd name="T19" fmla="*/ 49 h 242"/>
                <a:gd name="T20" fmla="*/ 2181 w 2241"/>
                <a:gd name="T21" fmla="*/ 138 h 242"/>
                <a:gd name="T22" fmla="*/ 2180 w 2241"/>
                <a:gd name="T23" fmla="*/ 97 h 242"/>
                <a:gd name="T24" fmla="*/ 2022 w 2241"/>
                <a:gd name="T25" fmla="*/ 194 h 242"/>
                <a:gd name="T26" fmla="*/ 2022 w 2241"/>
                <a:gd name="T27" fmla="*/ 194 h 242"/>
                <a:gd name="T28" fmla="*/ 2015 w 2241"/>
                <a:gd name="T29" fmla="*/ 227 h 242"/>
                <a:gd name="T30" fmla="*/ 2048 w 2241"/>
                <a:gd name="T31" fmla="*/ 23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41" h="242">
                  <a:moveTo>
                    <a:pt x="1" y="188"/>
                  </a:moveTo>
                  <a:lnTo>
                    <a:pt x="2193" y="141"/>
                  </a:lnTo>
                  <a:lnTo>
                    <a:pt x="2192" y="93"/>
                  </a:lnTo>
                  <a:lnTo>
                    <a:pt x="0" y="140"/>
                  </a:lnTo>
                  <a:lnTo>
                    <a:pt x="1" y="188"/>
                  </a:lnTo>
                  <a:close/>
                  <a:moveTo>
                    <a:pt x="2048" y="235"/>
                  </a:moveTo>
                  <a:lnTo>
                    <a:pt x="2241" y="116"/>
                  </a:lnTo>
                  <a:lnTo>
                    <a:pt x="2043" y="7"/>
                  </a:lnTo>
                  <a:cubicBezTo>
                    <a:pt x="2031" y="0"/>
                    <a:pt x="2016" y="4"/>
                    <a:pt x="2010" y="16"/>
                  </a:cubicBezTo>
                  <a:cubicBezTo>
                    <a:pt x="2004" y="28"/>
                    <a:pt x="2008" y="42"/>
                    <a:pt x="2019" y="49"/>
                  </a:cubicBezTo>
                  <a:lnTo>
                    <a:pt x="2181" y="138"/>
                  </a:lnTo>
                  <a:lnTo>
                    <a:pt x="2180" y="97"/>
                  </a:lnTo>
                  <a:lnTo>
                    <a:pt x="2022" y="194"/>
                  </a:lnTo>
                  <a:lnTo>
                    <a:pt x="2022" y="194"/>
                  </a:lnTo>
                  <a:cubicBezTo>
                    <a:pt x="2011" y="201"/>
                    <a:pt x="2008" y="215"/>
                    <a:pt x="2015" y="227"/>
                  </a:cubicBezTo>
                  <a:cubicBezTo>
                    <a:pt x="2021" y="238"/>
                    <a:pt x="2036" y="242"/>
                    <a:pt x="2048" y="23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3161" y="3188"/>
              <a:ext cx="104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11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308,6</a:t>
              </a:r>
              <a:endParaRPr kumimoji="0" lang="ru-RU" altLang="ru-RU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6" name="Freeform 31"/>
            <p:cNvSpPr>
              <a:spLocks noEditPoints="1"/>
            </p:cNvSpPr>
            <p:nvPr/>
          </p:nvSpPr>
          <p:spPr bwMode="auto">
            <a:xfrm>
              <a:off x="4132" y="2631"/>
              <a:ext cx="680" cy="178"/>
            </a:xfrm>
            <a:custGeom>
              <a:avLst/>
              <a:gdLst>
                <a:gd name="T0" fmla="*/ 4672 w 4672"/>
                <a:gd name="T1" fmla="*/ 0 h 1329"/>
                <a:gd name="T2" fmla="*/ 2312 w 4672"/>
                <a:gd name="T3" fmla="*/ 0 h 1329"/>
                <a:gd name="T4" fmla="*/ 2312 w 4672"/>
                <a:gd name="T5" fmla="*/ 1208 h 1329"/>
                <a:gd name="T6" fmla="*/ 2336 w 4672"/>
                <a:gd name="T7" fmla="*/ 1184 h 1329"/>
                <a:gd name="T8" fmla="*/ 48 w 4672"/>
                <a:gd name="T9" fmla="*/ 1184 h 1329"/>
                <a:gd name="T10" fmla="*/ 48 w 4672"/>
                <a:gd name="T11" fmla="*/ 1232 h 1329"/>
                <a:gd name="T12" fmla="*/ 2360 w 4672"/>
                <a:gd name="T13" fmla="*/ 1232 h 1329"/>
                <a:gd name="T14" fmla="*/ 2360 w 4672"/>
                <a:gd name="T15" fmla="*/ 24 h 1329"/>
                <a:gd name="T16" fmla="*/ 2336 w 4672"/>
                <a:gd name="T17" fmla="*/ 48 h 1329"/>
                <a:gd name="T18" fmla="*/ 4672 w 4672"/>
                <a:gd name="T19" fmla="*/ 48 h 1329"/>
                <a:gd name="T20" fmla="*/ 4672 w 4672"/>
                <a:gd name="T21" fmla="*/ 0 h 1329"/>
                <a:gd name="T22" fmla="*/ 196 w 4672"/>
                <a:gd name="T23" fmla="*/ 1094 h 1329"/>
                <a:gd name="T24" fmla="*/ 0 w 4672"/>
                <a:gd name="T25" fmla="*/ 1208 h 1329"/>
                <a:gd name="T26" fmla="*/ 196 w 4672"/>
                <a:gd name="T27" fmla="*/ 1323 h 1329"/>
                <a:gd name="T28" fmla="*/ 229 w 4672"/>
                <a:gd name="T29" fmla="*/ 1314 h 1329"/>
                <a:gd name="T30" fmla="*/ 220 w 4672"/>
                <a:gd name="T31" fmla="*/ 1281 h 1329"/>
                <a:gd name="T32" fmla="*/ 60 w 4672"/>
                <a:gd name="T33" fmla="*/ 1188 h 1329"/>
                <a:gd name="T34" fmla="*/ 60 w 4672"/>
                <a:gd name="T35" fmla="*/ 1229 h 1329"/>
                <a:gd name="T36" fmla="*/ 220 w 4672"/>
                <a:gd name="T37" fmla="*/ 1136 h 1329"/>
                <a:gd name="T38" fmla="*/ 229 w 4672"/>
                <a:gd name="T39" fmla="*/ 1103 h 1329"/>
                <a:gd name="T40" fmla="*/ 196 w 4672"/>
                <a:gd name="T41" fmla="*/ 1094 h 1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72" h="1329">
                  <a:moveTo>
                    <a:pt x="4672" y="0"/>
                  </a:moveTo>
                  <a:lnTo>
                    <a:pt x="2312" y="0"/>
                  </a:lnTo>
                  <a:lnTo>
                    <a:pt x="2312" y="1208"/>
                  </a:lnTo>
                  <a:lnTo>
                    <a:pt x="2336" y="1184"/>
                  </a:lnTo>
                  <a:lnTo>
                    <a:pt x="48" y="1184"/>
                  </a:lnTo>
                  <a:lnTo>
                    <a:pt x="48" y="1232"/>
                  </a:lnTo>
                  <a:lnTo>
                    <a:pt x="2360" y="1232"/>
                  </a:lnTo>
                  <a:lnTo>
                    <a:pt x="2360" y="24"/>
                  </a:lnTo>
                  <a:lnTo>
                    <a:pt x="2336" y="48"/>
                  </a:lnTo>
                  <a:lnTo>
                    <a:pt x="4672" y="48"/>
                  </a:lnTo>
                  <a:lnTo>
                    <a:pt x="4672" y="0"/>
                  </a:lnTo>
                  <a:close/>
                  <a:moveTo>
                    <a:pt x="196" y="1094"/>
                  </a:moveTo>
                  <a:lnTo>
                    <a:pt x="0" y="1208"/>
                  </a:lnTo>
                  <a:lnTo>
                    <a:pt x="196" y="1323"/>
                  </a:lnTo>
                  <a:cubicBezTo>
                    <a:pt x="207" y="1329"/>
                    <a:pt x="222" y="1325"/>
                    <a:pt x="229" y="1314"/>
                  </a:cubicBezTo>
                  <a:cubicBezTo>
                    <a:pt x="235" y="1302"/>
                    <a:pt x="232" y="1288"/>
                    <a:pt x="220" y="1281"/>
                  </a:cubicBezTo>
                  <a:lnTo>
                    <a:pt x="60" y="1188"/>
                  </a:lnTo>
                  <a:lnTo>
                    <a:pt x="60" y="1229"/>
                  </a:lnTo>
                  <a:lnTo>
                    <a:pt x="220" y="1136"/>
                  </a:lnTo>
                  <a:cubicBezTo>
                    <a:pt x="232" y="1129"/>
                    <a:pt x="235" y="1114"/>
                    <a:pt x="229" y="1103"/>
                  </a:cubicBezTo>
                  <a:cubicBezTo>
                    <a:pt x="222" y="1092"/>
                    <a:pt x="207" y="1088"/>
                    <a:pt x="196" y="109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4215" y="2667"/>
              <a:ext cx="17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1100" b="1" i="1" dirty="0"/>
                <a:t>23</a:t>
              </a:r>
              <a:r>
                <a:rPr kumimoji="0" lang="ru-RU" altLang="ru-RU" sz="11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,8</a:t>
              </a:r>
            </a:p>
          </p:txBody>
        </p:sp>
        <p:sp>
          <p:nvSpPr>
            <p:cNvPr id="38" name="Freeform 33"/>
            <p:cNvSpPr>
              <a:spLocks noEditPoints="1"/>
            </p:cNvSpPr>
            <p:nvPr/>
          </p:nvSpPr>
          <p:spPr bwMode="auto">
            <a:xfrm>
              <a:off x="4386" y="2882"/>
              <a:ext cx="561" cy="159"/>
            </a:xfrm>
            <a:custGeom>
              <a:avLst/>
              <a:gdLst>
                <a:gd name="T0" fmla="*/ 3856 w 3856"/>
                <a:gd name="T1" fmla="*/ 0 h 1185"/>
                <a:gd name="T2" fmla="*/ 1904 w 3856"/>
                <a:gd name="T3" fmla="*/ 0 h 1185"/>
                <a:gd name="T4" fmla="*/ 1904 w 3856"/>
                <a:gd name="T5" fmla="*/ 1064 h 1185"/>
                <a:gd name="T6" fmla="*/ 1928 w 3856"/>
                <a:gd name="T7" fmla="*/ 1040 h 1185"/>
                <a:gd name="T8" fmla="*/ 48 w 3856"/>
                <a:gd name="T9" fmla="*/ 1040 h 1185"/>
                <a:gd name="T10" fmla="*/ 48 w 3856"/>
                <a:gd name="T11" fmla="*/ 1088 h 1185"/>
                <a:gd name="T12" fmla="*/ 1952 w 3856"/>
                <a:gd name="T13" fmla="*/ 1088 h 1185"/>
                <a:gd name="T14" fmla="*/ 1952 w 3856"/>
                <a:gd name="T15" fmla="*/ 24 h 1185"/>
                <a:gd name="T16" fmla="*/ 1928 w 3856"/>
                <a:gd name="T17" fmla="*/ 48 h 1185"/>
                <a:gd name="T18" fmla="*/ 3856 w 3856"/>
                <a:gd name="T19" fmla="*/ 48 h 1185"/>
                <a:gd name="T20" fmla="*/ 3856 w 3856"/>
                <a:gd name="T21" fmla="*/ 0 h 1185"/>
                <a:gd name="T22" fmla="*/ 196 w 3856"/>
                <a:gd name="T23" fmla="*/ 950 h 1185"/>
                <a:gd name="T24" fmla="*/ 0 w 3856"/>
                <a:gd name="T25" fmla="*/ 1064 h 1185"/>
                <a:gd name="T26" fmla="*/ 196 w 3856"/>
                <a:gd name="T27" fmla="*/ 1179 h 1185"/>
                <a:gd name="T28" fmla="*/ 229 w 3856"/>
                <a:gd name="T29" fmla="*/ 1170 h 1185"/>
                <a:gd name="T30" fmla="*/ 220 w 3856"/>
                <a:gd name="T31" fmla="*/ 1137 h 1185"/>
                <a:gd name="T32" fmla="*/ 60 w 3856"/>
                <a:gd name="T33" fmla="*/ 1044 h 1185"/>
                <a:gd name="T34" fmla="*/ 60 w 3856"/>
                <a:gd name="T35" fmla="*/ 1085 h 1185"/>
                <a:gd name="T36" fmla="*/ 220 w 3856"/>
                <a:gd name="T37" fmla="*/ 992 h 1185"/>
                <a:gd name="T38" fmla="*/ 229 w 3856"/>
                <a:gd name="T39" fmla="*/ 959 h 1185"/>
                <a:gd name="T40" fmla="*/ 196 w 3856"/>
                <a:gd name="T41" fmla="*/ 950 h 1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856" h="1185">
                  <a:moveTo>
                    <a:pt x="3856" y="0"/>
                  </a:moveTo>
                  <a:lnTo>
                    <a:pt x="1904" y="0"/>
                  </a:lnTo>
                  <a:lnTo>
                    <a:pt x="1904" y="1064"/>
                  </a:lnTo>
                  <a:lnTo>
                    <a:pt x="1928" y="1040"/>
                  </a:lnTo>
                  <a:lnTo>
                    <a:pt x="48" y="1040"/>
                  </a:lnTo>
                  <a:lnTo>
                    <a:pt x="48" y="1088"/>
                  </a:lnTo>
                  <a:lnTo>
                    <a:pt x="1952" y="1088"/>
                  </a:lnTo>
                  <a:lnTo>
                    <a:pt x="1952" y="24"/>
                  </a:lnTo>
                  <a:lnTo>
                    <a:pt x="1928" y="48"/>
                  </a:lnTo>
                  <a:lnTo>
                    <a:pt x="3856" y="48"/>
                  </a:lnTo>
                  <a:lnTo>
                    <a:pt x="3856" y="0"/>
                  </a:lnTo>
                  <a:close/>
                  <a:moveTo>
                    <a:pt x="196" y="950"/>
                  </a:moveTo>
                  <a:lnTo>
                    <a:pt x="0" y="1064"/>
                  </a:lnTo>
                  <a:lnTo>
                    <a:pt x="196" y="1179"/>
                  </a:lnTo>
                  <a:cubicBezTo>
                    <a:pt x="207" y="1185"/>
                    <a:pt x="222" y="1181"/>
                    <a:pt x="229" y="1170"/>
                  </a:cubicBezTo>
                  <a:cubicBezTo>
                    <a:pt x="235" y="1158"/>
                    <a:pt x="232" y="1144"/>
                    <a:pt x="220" y="1137"/>
                  </a:cubicBezTo>
                  <a:lnTo>
                    <a:pt x="60" y="1044"/>
                  </a:lnTo>
                  <a:lnTo>
                    <a:pt x="60" y="1085"/>
                  </a:lnTo>
                  <a:lnTo>
                    <a:pt x="220" y="992"/>
                  </a:lnTo>
                  <a:cubicBezTo>
                    <a:pt x="232" y="985"/>
                    <a:pt x="235" y="970"/>
                    <a:pt x="229" y="959"/>
                  </a:cubicBezTo>
                  <a:cubicBezTo>
                    <a:pt x="222" y="948"/>
                    <a:pt x="207" y="944"/>
                    <a:pt x="196" y="95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4488" y="2936"/>
              <a:ext cx="13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40,9</a:t>
              </a:r>
            </a:p>
          </p:txBody>
        </p:sp>
        <p:sp>
          <p:nvSpPr>
            <p:cNvPr id="40" name="Freeform 35"/>
            <p:cNvSpPr>
              <a:spLocks noEditPoints="1"/>
            </p:cNvSpPr>
            <p:nvPr/>
          </p:nvSpPr>
          <p:spPr bwMode="auto">
            <a:xfrm>
              <a:off x="4455" y="3261"/>
              <a:ext cx="673" cy="191"/>
            </a:xfrm>
            <a:custGeom>
              <a:avLst/>
              <a:gdLst>
                <a:gd name="T0" fmla="*/ 4624 w 4624"/>
                <a:gd name="T1" fmla="*/ 1424 h 1424"/>
                <a:gd name="T2" fmla="*/ 1812 w 4624"/>
                <a:gd name="T3" fmla="*/ 1424 h 1424"/>
                <a:gd name="T4" fmla="*/ 1812 w 4624"/>
                <a:gd name="T5" fmla="*/ 120 h 1424"/>
                <a:gd name="T6" fmla="*/ 1836 w 4624"/>
                <a:gd name="T7" fmla="*/ 144 h 1424"/>
                <a:gd name="T8" fmla="*/ 48 w 4624"/>
                <a:gd name="T9" fmla="*/ 144 h 1424"/>
                <a:gd name="T10" fmla="*/ 48 w 4624"/>
                <a:gd name="T11" fmla="*/ 96 h 1424"/>
                <a:gd name="T12" fmla="*/ 1860 w 4624"/>
                <a:gd name="T13" fmla="*/ 96 h 1424"/>
                <a:gd name="T14" fmla="*/ 1860 w 4624"/>
                <a:gd name="T15" fmla="*/ 1400 h 1424"/>
                <a:gd name="T16" fmla="*/ 1836 w 4624"/>
                <a:gd name="T17" fmla="*/ 1376 h 1424"/>
                <a:gd name="T18" fmla="*/ 4624 w 4624"/>
                <a:gd name="T19" fmla="*/ 1376 h 1424"/>
                <a:gd name="T20" fmla="*/ 4624 w 4624"/>
                <a:gd name="T21" fmla="*/ 1424 h 1424"/>
                <a:gd name="T22" fmla="*/ 196 w 4624"/>
                <a:gd name="T23" fmla="*/ 235 h 1424"/>
                <a:gd name="T24" fmla="*/ 0 w 4624"/>
                <a:gd name="T25" fmla="*/ 120 h 1424"/>
                <a:gd name="T26" fmla="*/ 196 w 4624"/>
                <a:gd name="T27" fmla="*/ 6 h 1424"/>
                <a:gd name="T28" fmla="*/ 229 w 4624"/>
                <a:gd name="T29" fmla="*/ 15 h 1424"/>
                <a:gd name="T30" fmla="*/ 220 w 4624"/>
                <a:gd name="T31" fmla="*/ 48 h 1424"/>
                <a:gd name="T32" fmla="*/ 60 w 4624"/>
                <a:gd name="T33" fmla="*/ 141 h 1424"/>
                <a:gd name="T34" fmla="*/ 60 w 4624"/>
                <a:gd name="T35" fmla="*/ 100 h 1424"/>
                <a:gd name="T36" fmla="*/ 220 w 4624"/>
                <a:gd name="T37" fmla="*/ 193 h 1424"/>
                <a:gd name="T38" fmla="*/ 229 w 4624"/>
                <a:gd name="T39" fmla="*/ 226 h 1424"/>
                <a:gd name="T40" fmla="*/ 196 w 4624"/>
                <a:gd name="T41" fmla="*/ 235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24" h="1424">
                  <a:moveTo>
                    <a:pt x="4624" y="1424"/>
                  </a:moveTo>
                  <a:lnTo>
                    <a:pt x="1812" y="1424"/>
                  </a:lnTo>
                  <a:lnTo>
                    <a:pt x="1812" y="120"/>
                  </a:lnTo>
                  <a:lnTo>
                    <a:pt x="1836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1860" y="96"/>
                  </a:lnTo>
                  <a:lnTo>
                    <a:pt x="1860" y="1400"/>
                  </a:lnTo>
                  <a:lnTo>
                    <a:pt x="1836" y="1376"/>
                  </a:lnTo>
                  <a:lnTo>
                    <a:pt x="4624" y="1376"/>
                  </a:lnTo>
                  <a:lnTo>
                    <a:pt x="4624" y="1424"/>
                  </a:lnTo>
                  <a:close/>
                  <a:moveTo>
                    <a:pt x="196" y="235"/>
                  </a:moveTo>
                  <a:lnTo>
                    <a:pt x="0" y="120"/>
                  </a:lnTo>
                  <a:lnTo>
                    <a:pt x="196" y="6"/>
                  </a:lnTo>
                  <a:cubicBezTo>
                    <a:pt x="207" y="0"/>
                    <a:pt x="222" y="4"/>
                    <a:pt x="229" y="15"/>
                  </a:cubicBezTo>
                  <a:cubicBezTo>
                    <a:pt x="235" y="26"/>
                    <a:pt x="232" y="41"/>
                    <a:pt x="220" y="48"/>
                  </a:cubicBezTo>
                  <a:lnTo>
                    <a:pt x="60" y="141"/>
                  </a:lnTo>
                  <a:lnTo>
                    <a:pt x="60" y="100"/>
                  </a:lnTo>
                  <a:lnTo>
                    <a:pt x="220" y="193"/>
                  </a:lnTo>
                  <a:cubicBezTo>
                    <a:pt x="232" y="200"/>
                    <a:pt x="235" y="214"/>
                    <a:pt x="229" y="226"/>
                  </a:cubicBezTo>
                  <a:cubicBezTo>
                    <a:pt x="222" y="237"/>
                    <a:pt x="207" y="241"/>
                    <a:pt x="196" y="23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4607" y="3165"/>
              <a:ext cx="81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11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23,4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Freeform 37"/>
            <p:cNvSpPr>
              <a:spLocks noEditPoints="1"/>
            </p:cNvSpPr>
            <p:nvPr/>
          </p:nvSpPr>
          <p:spPr bwMode="auto">
            <a:xfrm>
              <a:off x="4441" y="3552"/>
              <a:ext cx="886" cy="330"/>
            </a:xfrm>
            <a:custGeom>
              <a:avLst/>
              <a:gdLst>
                <a:gd name="T0" fmla="*/ 6784 w 6784"/>
                <a:gd name="T1" fmla="*/ 1632 h 1632"/>
                <a:gd name="T2" fmla="*/ 2755 w 6784"/>
                <a:gd name="T3" fmla="*/ 1632 h 1632"/>
                <a:gd name="T4" fmla="*/ 2755 w 6784"/>
                <a:gd name="T5" fmla="*/ 120 h 1632"/>
                <a:gd name="T6" fmla="*/ 2779 w 6784"/>
                <a:gd name="T7" fmla="*/ 144 h 1632"/>
                <a:gd name="T8" fmla="*/ 48 w 6784"/>
                <a:gd name="T9" fmla="*/ 144 h 1632"/>
                <a:gd name="T10" fmla="*/ 48 w 6784"/>
                <a:gd name="T11" fmla="*/ 96 h 1632"/>
                <a:gd name="T12" fmla="*/ 2803 w 6784"/>
                <a:gd name="T13" fmla="*/ 96 h 1632"/>
                <a:gd name="T14" fmla="*/ 2803 w 6784"/>
                <a:gd name="T15" fmla="*/ 1608 h 1632"/>
                <a:gd name="T16" fmla="*/ 2779 w 6784"/>
                <a:gd name="T17" fmla="*/ 1584 h 1632"/>
                <a:gd name="T18" fmla="*/ 6784 w 6784"/>
                <a:gd name="T19" fmla="*/ 1584 h 1632"/>
                <a:gd name="T20" fmla="*/ 6784 w 6784"/>
                <a:gd name="T21" fmla="*/ 1632 h 1632"/>
                <a:gd name="T22" fmla="*/ 196 w 6784"/>
                <a:gd name="T23" fmla="*/ 235 h 1632"/>
                <a:gd name="T24" fmla="*/ 0 w 6784"/>
                <a:gd name="T25" fmla="*/ 120 h 1632"/>
                <a:gd name="T26" fmla="*/ 196 w 6784"/>
                <a:gd name="T27" fmla="*/ 6 h 1632"/>
                <a:gd name="T28" fmla="*/ 229 w 6784"/>
                <a:gd name="T29" fmla="*/ 15 h 1632"/>
                <a:gd name="T30" fmla="*/ 220 w 6784"/>
                <a:gd name="T31" fmla="*/ 48 h 1632"/>
                <a:gd name="T32" fmla="*/ 60 w 6784"/>
                <a:gd name="T33" fmla="*/ 141 h 1632"/>
                <a:gd name="T34" fmla="*/ 60 w 6784"/>
                <a:gd name="T35" fmla="*/ 100 h 1632"/>
                <a:gd name="T36" fmla="*/ 220 w 6784"/>
                <a:gd name="T37" fmla="*/ 193 h 1632"/>
                <a:gd name="T38" fmla="*/ 229 w 6784"/>
                <a:gd name="T39" fmla="*/ 226 h 1632"/>
                <a:gd name="T40" fmla="*/ 196 w 6784"/>
                <a:gd name="T41" fmla="*/ 235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784" h="1632">
                  <a:moveTo>
                    <a:pt x="6784" y="1632"/>
                  </a:moveTo>
                  <a:lnTo>
                    <a:pt x="2755" y="1632"/>
                  </a:lnTo>
                  <a:lnTo>
                    <a:pt x="2755" y="120"/>
                  </a:lnTo>
                  <a:lnTo>
                    <a:pt x="2779" y="144"/>
                  </a:lnTo>
                  <a:lnTo>
                    <a:pt x="48" y="144"/>
                  </a:lnTo>
                  <a:lnTo>
                    <a:pt x="48" y="96"/>
                  </a:lnTo>
                  <a:lnTo>
                    <a:pt x="2803" y="96"/>
                  </a:lnTo>
                  <a:lnTo>
                    <a:pt x="2803" y="1608"/>
                  </a:lnTo>
                  <a:lnTo>
                    <a:pt x="2779" y="1584"/>
                  </a:lnTo>
                  <a:lnTo>
                    <a:pt x="6784" y="1584"/>
                  </a:lnTo>
                  <a:lnTo>
                    <a:pt x="6784" y="1632"/>
                  </a:lnTo>
                  <a:close/>
                  <a:moveTo>
                    <a:pt x="196" y="235"/>
                  </a:moveTo>
                  <a:lnTo>
                    <a:pt x="0" y="120"/>
                  </a:lnTo>
                  <a:lnTo>
                    <a:pt x="196" y="6"/>
                  </a:lnTo>
                  <a:cubicBezTo>
                    <a:pt x="207" y="0"/>
                    <a:pt x="222" y="4"/>
                    <a:pt x="229" y="15"/>
                  </a:cubicBezTo>
                  <a:cubicBezTo>
                    <a:pt x="235" y="26"/>
                    <a:pt x="232" y="41"/>
                    <a:pt x="220" y="48"/>
                  </a:cubicBezTo>
                  <a:lnTo>
                    <a:pt x="60" y="141"/>
                  </a:lnTo>
                  <a:lnTo>
                    <a:pt x="60" y="100"/>
                  </a:lnTo>
                  <a:lnTo>
                    <a:pt x="220" y="193"/>
                  </a:lnTo>
                  <a:cubicBezTo>
                    <a:pt x="232" y="200"/>
                    <a:pt x="235" y="214"/>
                    <a:pt x="229" y="226"/>
                  </a:cubicBezTo>
                  <a:cubicBezTo>
                    <a:pt x="222" y="237"/>
                    <a:pt x="207" y="241"/>
                    <a:pt x="196" y="23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4527" y="3447"/>
              <a:ext cx="97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11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9,4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100" y="2544"/>
              <a:ext cx="21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ВСЕГО</a:t>
              </a:r>
              <a:r>
                <a:rPr kumimoji="0" lang="ru-RU" altLang="ru-RU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427" y="2542"/>
              <a:ext cx="14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406,1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595" y="2554"/>
              <a:ext cx="48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млн.рублей</a:t>
              </a:r>
              <a:endPara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3659" y="3470"/>
              <a:ext cx="24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ru-RU" altLang="ru-RU" sz="700" b="1" i="1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11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76</a:t>
              </a:r>
              <a:r>
                <a:rPr kumimoji="0" lang="ru-RU" altLang="ru-RU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%</a:t>
              </a:r>
              <a:endPara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000" y="2823"/>
              <a:ext cx="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1" i="1" u="none" strike="noStrike" cap="none" normalizeH="0" baseline="0" dirty="0">
                  <a:ln>
                    <a:noFill/>
                  </a:ln>
                  <a:effectLst/>
                  <a:latin typeface="Times New Roman" panose="02020603050405020304" pitchFamily="18" charset="0"/>
                </a:rPr>
                <a:t>5,9</a:t>
              </a:r>
              <a:r>
                <a:rPr kumimoji="0" lang="ru-RU" altLang="ru-RU" sz="700" b="1" i="1" u="none" strike="noStrike" cap="none" normalizeH="0" baseline="0" dirty="0">
                  <a:ln>
                    <a:noFill/>
                  </a:ln>
                  <a:effectLst/>
                  <a:latin typeface="Times New Roman" panose="02020603050405020304" pitchFamily="18" charset="0"/>
                </a:rPr>
                <a:t>%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149" y="3033"/>
              <a:ext cx="151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altLang="ru-RU" sz="1200" dirty="0">
                  <a:latin typeface="Times New Roman" panose="02020603050405020304" pitchFamily="18" charset="0"/>
                </a:rPr>
                <a:t>10,1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10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4232" y="3021"/>
              <a:ext cx="102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700" b="1" i="1" u="none" strike="noStrike" cap="none" normalizeH="0" baseline="0" dirty="0">
                  <a:ln>
                    <a:noFill/>
                  </a:ln>
                  <a:effectLst/>
                  <a:latin typeface="Times New Roman" panose="02020603050405020304" pitchFamily="18" charset="0"/>
                </a:rPr>
                <a:t>%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effectLst/>
              </a:endParaRPr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4248" y="3274"/>
              <a:ext cx="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4280" y="3274"/>
              <a:ext cx="9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5,8%</a:t>
              </a:r>
              <a:endPara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4252" y="3403"/>
              <a:ext cx="108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2,2%</a:t>
              </a:r>
              <a:endPara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4508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Стрелка вправо 59"/>
          <p:cNvSpPr/>
          <p:nvPr/>
        </p:nvSpPr>
        <p:spPr>
          <a:xfrm>
            <a:off x="4716016" y="2142148"/>
            <a:ext cx="1172608" cy="700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 стрелкой 42"/>
          <p:cNvCxnSpPr>
            <a:stCxn id="32" idx="3"/>
            <a:endCxn id="34" idx="0"/>
          </p:cNvCxnSpPr>
          <p:nvPr/>
        </p:nvCxnSpPr>
        <p:spPr>
          <a:xfrm flipH="1">
            <a:off x="4423435" y="2928170"/>
            <a:ext cx="1919243" cy="858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32" idx="4"/>
            <a:endCxn id="33" idx="0"/>
          </p:cNvCxnSpPr>
          <p:nvPr/>
        </p:nvCxnSpPr>
        <p:spPr>
          <a:xfrm flipH="1">
            <a:off x="6948266" y="3193192"/>
            <a:ext cx="366193" cy="624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357903" y="188640"/>
            <a:ext cx="8400412" cy="689178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60000">
                <a:srgbClr val="F5FBE9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Расходы по отраслям местного хозяйства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за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I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 полугодие 2024 года,  млн. рублей</a:t>
            </a:r>
          </a:p>
        </p:txBody>
      </p:sp>
      <p:sp>
        <p:nvSpPr>
          <p:cNvPr id="19" name="Овал 18"/>
          <p:cNvSpPr/>
          <p:nvPr/>
        </p:nvSpPr>
        <p:spPr>
          <a:xfrm>
            <a:off x="395790" y="1165851"/>
            <a:ext cx="4176210" cy="2191636"/>
          </a:xfrm>
          <a:prstGeom prst="ellipse">
            <a:avLst/>
          </a:prstGeom>
          <a:gradFill>
            <a:gsLst>
              <a:gs pos="0">
                <a:srgbClr val="92D05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бюджета 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481,4</a:t>
            </a:r>
          </a:p>
        </p:txBody>
      </p:sp>
      <p:cxnSp>
        <p:nvCxnSpPr>
          <p:cNvPr id="10" name="Прямая со стрелкой 9"/>
          <p:cNvCxnSpPr>
            <a:stCxn id="32" idx="2"/>
            <a:endCxn id="35" idx="7"/>
          </p:cNvCxnSpPr>
          <p:nvPr/>
        </p:nvCxnSpPr>
        <p:spPr>
          <a:xfrm flipH="1">
            <a:off x="2545849" y="2288349"/>
            <a:ext cx="3394305" cy="16574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37734" y="1772816"/>
            <a:ext cx="886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12,7%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085184"/>
            <a:ext cx="2190135" cy="1255972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354" y="4976732"/>
            <a:ext cx="2540760" cy="1278836"/>
          </a:xfrm>
          <a:prstGeom prst="rect">
            <a:avLst/>
          </a:prstGeom>
        </p:spPr>
      </p:pic>
      <p:sp>
        <p:nvSpPr>
          <p:cNvPr id="32" name="Овал 31"/>
          <p:cNvSpPr/>
          <p:nvPr/>
        </p:nvSpPr>
        <p:spPr>
          <a:xfrm>
            <a:off x="5940154" y="1383506"/>
            <a:ext cx="2748609" cy="1809686"/>
          </a:xfrm>
          <a:prstGeom prst="ellipse">
            <a:avLst/>
          </a:prstGeom>
          <a:gradFill>
            <a:gsLst>
              <a:gs pos="0">
                <a:srgbClr val="92D050"/>
              </a:gs>
              <a:gs pos="8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по отраслям местного хозяйства 61,3</a:t>
            </a:r>
          </a:p>
        </p:txBody>
      </p:sp>
      <p:sp>
        <p:nvSpPr>
          <p:cNvPr id="33" name="Овал 32"/>
          <p:cNvSpPr/>
          <p:nvPr/>
        </p:nvSpPr>
        <p:spPr>
          <a:xfrm>
            <a:off x="5940154" y="3818133"/>
            <a:ext cx="2016224" cy="741394"/>
          </a:xfrm>
          <a:prstGeom prst="ellipse">
            <a:avLst/>
          </a:prstGeom>
          <a:gradFill>
            <a:gsLst>
              <a:gs pos="0">
                <a:srgbClr val="92D050"/>
              </a:gs>
              <a:gs pos="8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ЖКХ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46,8 (76,3%)</a:t>
            </a:r>
          </a:p>
        </p:txBody>
      </p:sp>
      <p:sp>
        <p:nvSpPr>
          <p:cNvPr id="34" name="Овал 33"/>
          <p:cNvSpPr/>
          <p:nvPr/>
        </p:nvSpPr>
        <p:spPr>
          <a:xfrm>
            <a:off x="3374708" y="3786804"/>
            <a:ext cx="2097453" cy="902860"/>
          </a:xfrm>
          <a:prstGeom prst="ellipse">
            <a:avLst/>
          </a:prstGeom>
          <a:gradFill>
            <a:gsLst>
              <a:gs pos="0">
                <a:srgbClr val="92D050"/>
              </a:gs>
              <a:gs pos="8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 14,3 (23,3%)</a:t>
            </a:r>
          </a:p>
        </p:txBody>
      </p:sp>
      <p:sp>
        <p:nvSpPr>
          <p:cNvPr id="35" name="Овал 34"/>
          <p:cNvSpPr/>
          <p:nvPr/>
        </p:nvSpPr>
        <p:spPr>
          <a:xfrm>
            <a:off x="824894" y="3818133"/>
            <a:ext cx="2016224" cy="871531"/>
          </a:xfrm>
          <a:prstGeom prst="ellipse">
            <a:avLst/>
          </a:prstGeom>
          <a:gradFill>
            <a:gsLst>
              <a:gs pos="0">
                <a:srgbClr val="92D050"/>
              </a:gs>
              <a:gs pos="8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Топливо 0,2 (0,3%)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59" y="4976732"/>
            <a:ext cx="2381322" cy="1278836"/>
          </a:xfrm>
          <a:prstGeom prst="rect">
            <a:avLst/>
          </a:prstGeom>
        </p:spPr>
      </p:pic>
      <p:sp>
        <p:nvSpPr>
          <p:cNvPr id="18" name="Номер слайда 5"/>
          <p:cNvSpPr txBox="1">
            <a:spLocks/>
          </p:cNvSpPr>
          <p:nvPr/>
        </p:nvSpPr>
        <p:spPr>
          <a:xfrm>
            <a:off x="8532813" y="6524625"/>
            <a:ext cx="611187" cy="365125"/>
          </a:xfrm>
          <a:prstGeom prst="rect">
            <a:avLst/>
          </a:prstGeom>
        </p:spPr>
        <p:txBody>
          <a:bodyPr vert="horz" anchor="b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kern="12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7E489A6-F845-49CB-B144-366F6E2288E0}" type="slidenum">
              <a:rPr lang="ru-RU" sz="2000" b="1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6</a:t>
            </a:fld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439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Заголовок 1"/>
          <p:cNvSpPr txBox="1">
            <a:spLocks/>
          </p:cNvSpPr>
          <p:nvPr/>
        </p:nvSpPr>
        <p:spPr bwMode="auto">
          <a:xfrm>
            <a:off x="448473" y="116632"/>
            <a:ext cx="8424936" cy="10801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Структура финансирования </a:t>
            </a:r>
          </a:p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жилищно-коммунального хозяйства </a:t>
            </a:r>
          </a:p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за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I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 полугодие 2024 года, млн. рублей</a:t>
            </a: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/>
          </p:nvPr>
        </p:nvGraphicFramePr>
        <p:xfrm>
          <a:off x="467544" y="1268760"/>
          <a:ext cx="8431213" cy="5196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5"/>
          <p:cNvSpPr txBox="1">
            <a:spLocks/>
          </p:cNvSpPr>
          <p:nvPr/>
        </p:nvSpPr>
        <p:spPr>
          <a:xfrm>
            <a:off x="8519734" y="6492875"/>
            <a:ext cx="611187" cy="365125"/>
          </a:xfrm>
          <a:prstGeom prst="rect">
            <a:avLst/>
          </a:prstGeom>
        </p:spPr>
        <p:txBody>
          <a:bodyPr vert="horz" anchor="b"/>
          <a:lstStyle>
            <a:defPPr>
              <a:defRPr lang="ru-RU"/>
            </a:defPPr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kern="12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47E489A6-F845-49CB-B144-366F6E2288E0}" type="slidenum">
              <a:rPr lang="ru-RU" sz="2000" b="1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7</a:t>
            </a:fld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679" name="Прямоугольник 6"/>
          <p:cNvSpPr>
            <a:spLocks noChangeArrowheads="1"/>
          </p:cNvSpPr>
          <p:nvPr/>
        </p:nvSpPr>
        <p:spPr bwMode="auto">
          <a:xfrm>
            <a:off x="5796136" y="1340768"/>
            <a:ext cx="29346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2000" b="1" u="sng" dirty="0">
                <a:solidFill>
                  <a:srgbClr val="7030A0"/>
                </a:solidFill>
              </a:rPr>
              <a:t>Всего – 46,8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5017926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9400</TotalTime>
  <Words>396</Words>
  <Application>Microsoft Office PowerPoint</Application>
  <PresentationFormat>Экран (4:3)</PresentationFormat>
  <Paragraphs>112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Cambria</vt:lpstr>
      <vt:lpstr>Century Gothic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“Итоги исполнения  городского бюджета  за 9 месяцев 2012 года”</dc:title>
  <dc:creator>admin</dc:creator>
  <cp:lastModifiedBy>Руденок Ирина Ивановна</cp:lastModifiedBy>
  <cp:revision>1448</cp:revision>
  <cp:lastPrinted>2024-07-24T14:10:18Z</cp:lastPrinted>
  <dcterms:created xsi:type="dcterms:W3CDTF">2012-10-22T13:12:37Z</dcterms:created>
  <dcterms:modified xsi:type="dcterms:W3CDTF">2024-08-06T06:23:47Z</dcterms:modified>
</cp:coreProperties>
</file>