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70" r:id="rId4"/>
    <p:sldId id="260" r:id="rId5"/>
    <p:sldId id="507" r:id="rId6"/>
    <p:sldId id="271" r:id="rId7"/>
    <p:sldId id="272" r:id="rId8"/>
    <p:sldId id="590" r:id="rId9"/>
    <p:sldId id="541" r:id="rId10"/>
    <p:sldId id="591" r:id="rId11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97301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Площадка №</a:t>
            </a:r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. Гомель, проезд 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Энергостроителей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2 (в районе ТЭЦ-2 филиала РУП «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» (площадка №1)</a:t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x-none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Схема площадки</a:t>
            </a:r>
            <a:endParaRPr lang="x-none" sz="1400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Адрес: г.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Гомель,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проезд </a:t>
            </a:r>
            <a:r>
              <a:rPr lang="ru-RU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Энергостроителей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, 2 (в районе ТЭЦ-2 филиала РУП «</a:t>
            </a:r>
            <a:r>
              <a:rPr lang="ru-RU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» (площадка №1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0,45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га</a:t>
            </a:r>
          </a:p>
          <a:p>
            <a:pPr algn="just"/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Землепользователь: нет</a:t>
            </a: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собственности: государственная</a:t>
            </a:r>
          </a:p>
          <a:p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Наличие правоустанавливающих документов на участок: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разработан градостроительный паспорт</a:t>
            </a:r>
            <a:endParaRPr lang="x-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Наличие объектов недвижимости: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отсутствуют</a:t>
            </a:r>
          </a:p>
          <a:p>
            <a:pPr algn="just"/>
            <a:endParaRPr lang="x-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34714" r="2167" b="13333"/>
          <a:stretch>
            <a:fillRect/>
          </a:stretch>
        </p:blipFill>
        <p:spPr bwMode="auto">
          <a:xfrm>
            <a:off x="273957" y="1512277"/>
            <a:ext cx="6021372" cy="348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</a:endParaRPr>
          </a:p>
        </p:txBody>
      </p:sp>
      <p:sp>
        <p:nvSpPr>
          <p:cNvPr id="11" name="AutoShape 6" descr="Смартфоны PNG фото скачать бесплатно, телефон PNG фото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alibri Light" panose="020F030202020403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14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vnsv@gorod.gomel.by</a:t>
            </a:r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+375 232 32-90-24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54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Управление землеустройства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Карпушенко Сергей Владимирович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Управление экономики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Гомельского 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горисполкома</a:t>
            </a: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5959093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+375 232 </a:t>
            </a:r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51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02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21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+375 232 51-17-16</a:t>
            </a:r>
            <a:endParaRPr lang="ru-RU" b="1" dirty="0" smtClean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Способ приобретения – </a:t>
            </a:r>
            <a:r>
              <a:rPr lang="ru-RU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 аренду </a:t>
            </a:r>
            <a:r>
              <a:rPr lang="ru-RU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условиях Декрета Президента Республики Беларусь от 06.08.2009 № 10</a:t>
            </a:r>
          </a:p>
        </p:txBody>
      </p:sp>
    </p:spTree>
    <p:extLst>
      <p:ext uri="{BB962C8B-B14F-4D97-AF65-F5344CB8AC3E}">
        <p14:creationId xmlns:p14="http://schemas.microsoft.com/office/powerpoint/2010/main" val="8905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5" y="973015"/>
            <a:ext cx="6397195" cy="53022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Площадка №1 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г. Гомель, проезд 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Энергостроителей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2 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 районе ТЭЦ-2 филиала РУП «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» (площадка №1)</a:t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x-none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606" y="6015164"/>
            <a:ext cx="6329040" cy="4639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4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Рельеф - спокойный 0.5-1.0 м. </a:t>
            </a:r>
            <a:endParaRPr lang="ru-RU" sz="1400" i="1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34" y="1451130"/>
            <a:ext cx="6303412" cy="438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164123"/>
            <a:ext cx="4975445" cy="63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7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32" y="222738"/>
            <a:ext cx="6658708" cy="90267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Площадка </a:t>
            </a:r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№1 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г. Гомель, проезд 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Энергостроителей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2 (в районе ТЭЦ-2 филиала РУП «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» (площадка №1)</a:t>
            </a:r>
            <a:endParaRPr lang="x-none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4253" r="2167" b="11264"/>
          <a:stretch>
            <a:fillRect/>
          </a:stretch>
        </p:blipFill>
        <p:spPr bwMode="auto">
          <a:xfrm>
            <a:off x="210132" y="1869758"/>
            <a:ext cx="6989833" cy="39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88290"/>
            <a:ext cx="4441372" cy="62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6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224449"/>
            <a:ext cx="11523785" cy="77121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 Light" panose="020F0302020204030204" pitchFamily="34" charset="0"/>
                <a:cs typeface="Times New Roman" panose="02020603050405020304" pitchFamily="18" charset="0"/>
              </a:rPr>
              <a:t>Транспортная </a:t>
            </a:r>
            <a:r>
              <a:rPr lang="ru-RU" sz="28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инфраструктура </a:t>
            </a:r>
            <a:br>
              <a:rPr lang="ru-RU" sz="28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x-none" sz="2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182" y="897837"/>
            <a:ext cx="10693463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Расстояние от объекта:</a:t>
            </a:r>
            <a:endParaRPr lang="ru-RU" sz="1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до автодороги – 100 м. </a:t>
            </a:r>
          </a:p>
          <a:p>
            <a:pPr marL="0" indent="0"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до железной дороги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3000 м</a:t>
            </a:r>
            <a:endParaRPr lang="ru-RU" sz="1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Наличие подъездных путей - имеются</a:t>
            </a:r>
            <a:endParaRPr lang="ru-RU" sz="1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328245" y="2274845"/>
            <a:ext cx="10642537" cy="56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455183" y="2836418"/>
            <a:ext cx="10776750" cy="3760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Электроснабжение: </a:t>
            </a:r>
            <a:endParaRPr lang="ru-RU" sz="11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существующих электрических сетей: от ближайшей ВЛ-10кВт №945 ПС-110 «Урицкое» необходимо строительство ВЛ-10кВ -0,8км, строительство ТП, максимальная электрическая мощность, возможная к подключению - 200кВт. Ориентировочная стоимость - 330 тыс. руб.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sz="1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и реконструкции системной подстанции: при замене трансформаторов на ПС-110 "Урицкое" с 6,3МВА на 10МВА, установке 2-ух ячеек 10 </a:t>
            </a:r>
            <a:r>
              <a:rPr lang="ru-RU" sz="1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на ПС-110 «Урицкое», строительстве 2-ух ЛЭП-10кВ протяжённостью 3км, строительстве ТП, максимальная электрическая  мощность, возможная к подключению составит 2000кВт (с учётом других </a:t>
            </a:r>
            <a:r>
              <a:rPr lang="ru-RU" sz="1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инвестплощадок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с питанием от данной подстанции). Ориентировочная стоимость – 6000 тыс. руб.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ru-RU" sz="11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Теплоснабжение: </a:t>
            </a:r>
            <a:endParaRPr lang="ru-RU" sz="11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настоящее время площадка не подключена  к сетям централизованного теплоснабжения. Имеется возможность подключения тепловой нагрузки до 20 Гкал/ч к существующей тепловой сети ГТС в трубопроводы надземной ТС 2Ду-1000мм. Ближайшая возможная точка подключения находится на расстоянии - 350м. Требуется подземная прокладка ПИ-трубы ф300. Ориентировочная стоимость – 1380 тыс. руб.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** Объемы </a:t>
            </a:r>
            <a:r>
              <a:rPr lang="ru-RU" sz="11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теплосетевого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1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Газоснабжение: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до ближайшего газопровода высокого давления I категории (до 1,2 МПа) ф720 мм - 50 </a:t>
            </a:r>
            <a:r>
              <a:rPr lang="ru-RU" sz="1100" dirty="0" err="1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м.п</a:t>
            </a: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., примерная стоимость строительства газопровода 10 тыс. белорусских рублей.</a:t>
            </a:r>
            <a:endParaRPr lang="en-US" sz="11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Возможный </a:t>
            </a:r>
            <a:r>
              <a:rPr lang="ru-RU" sz="1100" dirty="0">
                <a:latin typeface="Calibri Light" panose="020F0302020204030204" pitchFamily="34" charset="0"/>
                <a:cs typeface="Times New Roman" panose="02020603050405020304" pitchFamily="18" charset="0"/>
              </a:rPr>
              <a:t>расход природного газа при подключении к существующим сетям </a:t>
            </a:r>
            <a:r>
              <a:rPr lang="ru-RU" sz="11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газоснабжения 3000 м3/ч.</a:t>
            </a:r>
          </a:p>
        </p:txBody>
      </p:sp>
    </p:spTree>
    <p:extLst>
      <p:ext uri="{BB962C8B-B14F-4D97-AF65-F5344CB8AC3E}">
        <p14:creationId xmlns:p14="http://schemas.microsoft.com/office/powerpoint/2010/main" val="584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Площадка №</a:t>
            </a:r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. Гомель, проезд 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Энергостроителей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2 (в районе ТЭЦ-2 филиала РУП «</a:t>
            </a:r>
            <a:r>
              <a:rPr lang="ru-RU" sz="2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Гомельэнерго</a:t>
            </a:r>
            <a:r>
              <a:rPr lang="ru-RU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» (площадка №1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)</a:t>
            </a:r>
            <a:endParaRPr lang="x-none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91" y="1383776"/>
            <a:ext cx="6080980" cy="43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Равнобедренный треугольник 22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libri Light" panose="020F0302020204030204" pitchFamily="34" charset="0"/>
              </a:rPr>
              <a:t>подключение  к газопроводу</a:t>
            </a:r>
            <a:endParaRPr lang="x-none" sz="2000" dirty="0">
              <a:latin typeface="Calibri Light" panose="020F030202020403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libri Light" panose="020F0302020204030204" pitchFamily="34" charset="0"/>
              </a:rPr>
              <a:t>подключение к электросети</a:t>
            </a:r>
            <a:endParaRPr lang="x-none" sz="2000" dirty="0">
              <a:latin typeface="Calibri Light" panose="020F0302020204030204" pitchFamily="34" charset="0"/>
            </a:endParaRPr>
          </a:p>
        </p:txBody>
      </p:sp>
      <p:pic>
        <p:nvPicPr>
          <p:cNvPr id="26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Calibri Light" panose="020F0302020204030204" pitchFamily="34" charset="0"/>
              </a:rPr>
              <a:t>площадка</a:t>
            </a:r>
            <a:endParaRPr lang="x-none" sz="2000" dirty="0">
              <a:latin typeface="Calibri Light" panose="020F0302020204030204" pitchFamily="34" charset="0"/>
            </a:endParaRPr>
          </a:p>
        </p:txBody>
      </p:sp>
      <p:pic>
        <p:nvPicPr>
          <p:cNvPr id="29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62" y="3991783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3" y="5023343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>
            <a:off x="4988176" y="4097842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457200"/>
            <a:ext cx="11406553" cy="6682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Ограничения 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x-none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937846"/>
            <a:ext cx="4257644" cy="511851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Ограничений 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нет, производственная зона</a:t>
            </a:r>
            <a:endParaRPr lang="x-none" sz="1600" i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631" y="949569"/>
            <a:ext cx="6705599" cy="510678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Базовый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санитарно-защитной зоны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размещаемого объекта 300м. Требуется расчетная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санитарно-защитная зона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с учетом суммарных выбросов.  </a:t>
            </a:r>
            <a:endParaRPr lang="ru-RU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Основание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специфические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санитарно-эпидемиологические требования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от 11.12.2019 </a:t>
            </a:r>
            <a:r>
              <a:rPr lang="ru-RU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            № </a:t>
            </a:r>
            <a:r>
              <a:rPr lang="ru-RU" dirty="0">
                <a:latin typeface="Calibri Light" panose="020F0302020204030204" pitchFamily="34" charset="0"/>
                <a:cs typeface="Times New Roman" panose="02020603050405020304" pitchFamily="18" charset="0"/>
              </a:rPr>
              <a:t>847</a:t>
            </a:r>
            <a:endParaRPr lang="ru-RU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Инвестиционные предложения города </a:t>
            </a:r>
            <a:r>
              <a:rPr lang="ru-RU" sz="20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*</a:t>
            </a:r>
            <a:endParaRPr lang="en-US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984738"/>
            <a:ext cx="11569792" cy="5381227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ОБРАБАТЫВАЮЩАЯ ПРОМЫШЛЕННОСТЬ</a:t>
            </a:r>
            <a:endParaRPr lang="ru-RU" sz="14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ПРОДУКТОВ ПИТАНИЯ, НАПИТКОВ И ТАБАЧНЫХ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ИЗДЕЛИЙ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ТЕКСТИЛЬНЫХ ИЗДЕЛИЙ, ОДЕЖДЫ, ИЗДЕЛИЙ ИЗ КОЖИ И МЕХА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ИЗДЕЛИЙ ИЗ ДЕРЕВА И БУМАГИ; ПОЛИГРАФИЧЕСКАЯ ДЕЯТЕЛЬНОСТЬ И ТИРАЖИРОВАНИЕ ЗАПИСАННЫХ </a:t>
            </a:r>
            <a:endParaRPr lang="ru-RU" sz="1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 НОСИТЕЛЕЙ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ИНФОРМАЦИИ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ХИМИЧЕСКИХ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ОСНОВНЫХ ФАРМАЦЕВТИЧЕСКИХ ПРОДУКТОВ И ФАРМАЦЕВТИЧЕСКИХ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ПРЕПАРАТОВ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РЕЗИНОВЫХ И ПЛАСТМАССОВЫХ ИЗДЕЛИЙ, ПРОЧИХ НЕМЕТАЛЛИЧЕСКИХ МИНЕРАЛЬНЫХ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ПРОДУКТОВ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-МЕТАЛЛУРГИЧЕСКОЕ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ПРОИЗВОДСТВО. ПРОИЗВОДСТВО ГОТОВЫХ МЕТАЛЛИЧЕСКИХ ИЗДЕЛИЙ, КРОМЕ МАШИН И ОБОРУДОВАНИЯ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ВЫЧИСЛИТЕЛЬНОЙ, ЭЛЕКТРОННОЙ И ОПТИЧЕСКОЙ АППАРАТУРЫ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ЭЛЕКТРООБОРУДОВАНИЯ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МАШИН И ОБОРУДОВАНИЯ, НЕ ВКЛЮЧЕННЫХ В ДРУГИЕ ГРУППИРОВКИ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ТРАНСПОРТНЫХ СРЕДСТВ И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ОБОРУДОВАНИЯ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-ПРОИЗВОДСТВО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ПРОЧИХ ГОТОВЫХ ИЗДЕЛИЙ; РЕМОНТ, МОНТАЖ МАШИН И ОБОРУДОВАНИЯ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ТРАНСПОРТНАЯ </a:t>
            </a: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ДЕЯТЕЛЬНОСТЬ, СКЛАДИРОВАНИЕ, ПОЧТОВАЯ И КУРЬЕРСКАЯ ДЕЯТЕЛЬНОСТЬ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050" dirty="0">
                <a:latin typeface="Calibri Light" panose="020F0302020204030204" pitchFamily="34" charset="0"/>
                <a:cs typeface="Times New Roman" panose="02020603050405020304" pitchFamily="18" charset="0"/>
              </a:rPr>
              <a:t>*Допускается размещение производственных объектов с базовыми размерами </a:t>
            </a:r>
            <a:r>
              <a:rPr lang="ru-RU" sz="105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санитарно-защитной зоны </a:t>
            </a:r>
            <a:r>
              <a:rPr lang="ru-RU" sz="1050" dirty="0">
                <a:latin typeface="Calibri Light" panose="020F0302020204030204" pitchFamily="34" charset="0"/>
                <a:cs typeface="Times New Roman" panose="02020603050405020304" pitchFamily="18" charset="0"/>
              </a:rPr>
              <a:t>300м. Требуется расчетная </a:t>
            </a:r>
            <a:r>
              <a:rPr lang="ru-RU" sz="105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санитарно-защитная зона </a:t>
            </a:r>
            <a:r>
              <a:rPr lang="ru-RU" sz="1050" dirty="0">
                <a:latin typeface="Calibri Light" panose="020F0302020204030204" pitchFamily="34" charset="0"/>
                <a:cs typeface="Times New Roman" panose="02020603050405020304" pitchFamily="18" charset="0"/>
              </a:rPr>
              <a:t>с учетом суммарных выбросов.  В соответствии с специфическими санитарно-эпидемиологическими требованиями к установлению санитарно-защитных зон объектов, являющихся объектами воздействия на здоровье человека и окружающую среду, утвержденные постановлением </a:t>
            </a:r>
            <a:r>
              <a:rPr lang="ru-RU" sz="105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sz="1050" dirty="0">
                <a:latin typeface="Calibri Light" panose="020F0302020204030204" pitchFamily="34" charset="0"/>
                <a:cs typeface="Times New Roman" panose="02020603050405020304" pitchFamily="18" charset="0"/>
              </a:rPr>
              <a:t>от 11.12.2019 № 847.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latin typeface="Calibri Light" panose="020F0302020204030204" pitchFamily="34" charset="0"/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блок</a:t>
            </a:r>
            <a:r>
              <a:rPr lang="en-US" sz="2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9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ориентировочными стоимостями</a:t>
            </a:r>
            <a:endParaRPr lang="x-none" sz="2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1235441"/>
              </p:ext>
            </p:extLst>
          </p:nvPr>
        </p:nvGraphicFramePr>
        <p:xfrm>
          <a:off x="731018" y="1031839"/>
          <a:ext cx="10722428" cy="27826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204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10243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Ориентировочная стоимость градостроительного паспорта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6163,50 руб.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3358192"/>
                  </a:ext>
                </a:extLst>
              </a:tr>
              <a:tr h="937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Участок включен в перечень по 10 Декрету – представляется без взимания платы за право заключения договора аренды. Дальнейшее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за счет средств инвестора.</a:t>
                      </a:r>
                      <a:endParaRPr lang="x-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latin typeface="Calibri Light" panose="020F0302020204030204" pitchFamily="34" charset="0"/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9622125"/>
              </p:ext>
            </p:extLst>
          </p:nvPr>
        </p:nvGraphicFramePr>
        <p:xfrm>
          <a:off x="731018" y="1031839"/>
          <a:ext cx="10515602" cy="37863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098159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5151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555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Ориентировочная </a:t>
                      </a:r>
                    </a:p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5979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330 тыс. руб.</a:t>
                      </a: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200 кВт</a:t>
                      </a: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3679041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r>
                        <a:rPr lang="ru-RU" baseline="0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2000 кВт</a:t>
                      </a: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1380 тыс. руб.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до 20Гкал/ч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 тыс. руб.</a:t>
                      </a: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763</Words>
  <Application>Microsoft Office PowerPoint</Application>
  <PresentationFormat>Произвольный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Площадка №1  г. Гомель, проезд Энергостроителей, 2 (в районе ТЭЦ-2 филиала РУП «Гомельэнерго» (площадка №1) </vt:lpstr>
      <vt:lpstr>Площадка №1  г. Гомель, проезд Энергостроителей, 2 (в районе ТЭЦ-2 филиала РУП «Гомельэнерго» (площадка №1) </vt:lpstr>
      <vt:lpstr>   Площадка №1  г. Гомель, проезд Энергостроителей, 2 (в районе ТЭЦ-2 филиала РУП «Гомельэнерго» (площадка №1)</vt:lpstr>
      <vt:lpstr>Транспортная инфраструктура  </vt:lpstr>
      <vt:lpstr>  Площадка №1  г. Гомель, проезд Энергостроителей, 2 (в районе ТЭЦ-2 филиала РУП «Гомельэнерго» (площадка №1)</vt:lpstr>
      <vt:lpstr>Ограничения  </vt:lpstr>
      <vt:lpstr>Инвестиционные предложения города *</vt:lpstr>
      <vt:lpstr>Финансовый блок c ориентировочными стоимостями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460</cp:revision>
  <cp:lastPrinted>2022-04-28T12:41:15Z</cp:lastPrinted>
  <dcterms:created xsi:type="dcterms:W3CDTF">2022-02-28T06:52:00Z</dcterms:created>
  <dcterms:modified xsi:type="dcterms:W3CDTF">2022-05-11T15:59:18Z</dcterms:modified>
</cp:coreProperties>
</file>