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2" r:id="rId2"/>
    <p:sldId id="373" r:id="rId3"/>
    <p:sldId id="374" r:id="rId4"/>
    <p:sldId id="516" r:id="rId5"/>
    <p:sldId id="574" r:id="rId6"/>
    <p:sldId id="598" r:id="rId7"/>
    <p:sldId id="550" r:id="rId8"/>
    <p:sldId id="599" r:id="rId9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0"/>
            <a:ext cx="11750858" cy="910676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№9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г</a:t>
            </a:r>
            <a:r>
              <a:rPr lang="ru-RU" sz="2000" dirty="0">
                <a:cs typeface="Times New Roman" panose="02020603050405020304" pitchFamily="18" charset="0"/>
              </a:rPr>
              <a:t>. Гомель, </a:t>
            </a:r>
            <a:r>
              <a:rPr lang="ru-RU" sz="2000" dirty="0" smtClean="0">
                <a:cs typeface="Times New Roman" panose="02020603050405020304" pitchFamily="18" charset="0"/>
              </a:rPr>
              <a:t>в районе ул</a:t>
            </a:r>
            <a:r>
              <a:rPr lang="ru-RU" sz="2000" dirty="0"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cs typeface="Times New Roman" panose="02020603050405020304" pitchFamily="18" charset="0"/>
              </a:rPr>
              <a:t>Ильича – ул. Ленинградская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709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в районе ул.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Ильича – 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Ленинградская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ориентировочно 1,3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га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Землепользователь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да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нет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государственная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разработан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градостроительный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паспорт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объектов недвижимости: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частный сектор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5419" t="24930" r="5239" b="10963"/>
          <a:stretch/>
        </p:blipFill>
        <p:spPr bwMode="auto">
          <a:xfrm>
            <a:off x="1084839" y="1577957"/>
            <a:ext cx="4417603" cy="4197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05" y="310547"/>
            <a:ext cx="11574396" cy="630131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Площадка </a:t>
            </a:r>
            <a:r>
              <a:rPr lang="ru-RU" sz="2000" dirty="0" smtClean="0">
                <a:cs typeface="Times New Roman" panose="02020603050405020304" pitchFamily="18" charset="0"/>
              </a:rPr>
              <a:t>№9 </a:t>
            </a: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в районе ул. Ильича – ул. Ленинградская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7329" y="1636892"/>
            <a:ext cx="55219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Земельный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участок для размещения торгово-развлекательного комплекса и (или) объектов гостиничного назначения, и (или) здания специализированного культурно-просветительского и зрелищного назначения, и (или) здания специализированного общественного питания, и (или) здания специализированного розничной торговли, и (или) здания специализированного бытового обслуживания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населения</a:t>
            </a:r>
          </a:p>
          <a:p>
            <a:pPr algn="just"/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6339" t="27305" r="30892" b="8884"/>
          <a:stretch/>
        </p:blipFill>
        <p:spPr bwMode="auto">
          <a:xfrm>
            <a:off x="1553577" y="1250030"/>
            <a:ext cx="3403434" cy="502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4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09" y="208681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9578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Наличие подъездных путей - имеются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84309" y="2104321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 txBox="1">
            <a:spLocks/>
          </p:cNvSpPr>
          <p:nvPr/>
        </p:nvSpPr>
        <p:spPr>
          <a:xfrm>
            <a:off x="6179459" y="979898"/>
            <a:ext cx="5181600" cy="9578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Учитывая размещение земельного участка на территории с существующей инженерной инфраструктурой, возможность инженерно-технического обеспечения объекта будет определена согласно техническим условиям заинтересованных организаций с учетом технического обоснования проекта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x-none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4309" y="2875538"/>
            <a:ext cx="10776750" cy="36190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Электроснабжение: от существующих электрических сетей: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Н.Белица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», подключение к РУ-10кВ ТП-192, ТП-402, установка 2-ух ячеек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в ТП-192, ТП-402, необходима прокладка 2-ух КЛ-10кВ протяженностью 0,25 км, строительство ТП, максимальная электрическая мощность, возможная к подключению – 500 кВт. Ориентировочная стоимость - 650 тыс. руб. </a:t>
            </a:r>
          </a:p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без замены трансформаторов на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Н.Белица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, установка 2-ух ячеек на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Н.Белица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», строительство 2-ух КЛ-10кВ протяжённостью 1,5км, строительство ТП на объекте, максимальная электрическая мощность, возможная к подключению составит 8000кВт (с учётом других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4000 тыс. руб.</a:t>
            </a:r>
          </a:p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Теплоснабжение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:  имеется возможность подключения тепловой нагрузки до 0,5 Гкал/ч к существующей тепловой сети 2Ду-500мм Пи. Ближайшая возможная точка подключения в районе УТ 53-01 находится на расстоянии - 25м. Требуется подземная прокладка ПИ-трубы ф80. Ориентировочная стоимость – 40 тыс. руб. </a:t>
            </a:r>
          </a:p>
          <a:p>
            <a:pPr marL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Газоснабжение: Ближайший газопровод среднего давления (до 0,3 МПа) ф426 мм (по ул. Урицкого) – 250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50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тыс. белорусских рублей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Возможный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расход природного газа при подключении к существующим сетям газоснабжения,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м3/ч.</a:t>
            </a:r>
          </a:p>
        </p:txBody>
      </p:sp>
    </p:spTree>
    <p:extLst>
      <p:ext uri="{BB962C8B-B14F-4D97-AF65-F5344CB8AC3E}">
        <p14:creationId xmlns:p14="http://schemas.microsoft.com/office/powerpoint/2010/main" val="20727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№9 </a:t>
            </a: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в районе ул. Ильича – ул. Ленинградская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38" y="1418945"/>
            <a:ext cx="7118429" cy="42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55" y="4191351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33" y="1616109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5879130" y="4490840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48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5521569"/>
            <a:ext cx="11039268" cy="85578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Снос сложившейся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застройки в соответствии с действующим законодательством.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Наличие обременения в связи с присутствием на участке зеленых насаждений в виде древесно-кустарниковой растительности и травяного покрова.</a:t>
            </a:r>
          </a:p>
          <a:p>
            <a:pPr algn="just"/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 txBox="1">
            <a:spLocks/>
          </p:cNvSpPr>
          <p:nvPr/>
        </p:nvSpPr>
        <p:spPr>
          <a:xfrm>
            <a:off x="656491" y="4935415"/>
            <a:ext cx="4672755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cs typeface="Times New Roman" panose="02020603050405020304" pitchFamily="18" charset="0"/>
              </a:rPr>
              <a:t>Обременения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 txBox="1">
            <a:spLocks/>
          </p:cNvSpPr>
          <p:nvPr/>
        </p:nvSpPr>
        <p:spPr>
          <a:xfrm>
            <a:off x="539262" y="2517776"/>
            <a:ext cx="4789985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cs typeface="Times New Roman" panose="02020603050405020304" pitchFamily="18" charset="0"/>
              </a:rPr>
              <a:t>Ограничения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 txBox="1">
            <a:spLocks/>
          </p:cNvSpPr>
          <p:nvPr/>
        </p:nvSpPr>
        <p:spPr>
          <a:xfrm>
            <a:off x="656492" y="3048001"/>
            <a:ext cx="11043137" cy="17350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Расстояние от границ жилой застройки до предполагаемого источника воздействия на окружающую среду до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25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метров.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САНИТАРНЫЕ ОГРАНИЧЕНИЯ: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Не допускается размещение объектов, являющихся объектами воздействия на здоровье человека и окружающую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среду, 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Совета Министров Республики Беларусь от 11.12.2019г. №847</a:t>
            </a: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491" y="1036022"/>
            <a:ext cx="1093763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Земельный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участок для размещения торгово-развлекательного комплекса и (или) объектов гостиничного назначения, и (или) здания специализированного культурно-просветительского и зрелищного назначения, и (или) здания специализированного общественного питания, и (или) здания специализированного розничной торговли, и (или) здания специализированного бытового обслуживания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населения.</a:t>
            </a: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 txBox="1">
            <a:spLocks/>
          </p:cNvSpPr>
          <p:nvPr/>
        </p:nvSpPr>
        <p:spPr>
          <a:xfrm>
            <a:off x="656491" y="466237"/>
            <a:ext cx="7104186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cs typeface="Times New Roman" panose="02020603050405020304" pitchFamily="18" charset="0"/>
              </a:rPr>
              <a:t>Инвестиционные предложения города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ориентировочными стоимостями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663912"/>
              </p:ext>
            </p:extLst>
          </p:nvPr>
        </p:nvGraphicFramePr>
        <p:xfrm>
          <a:off x="731018" y="1031839"/>
          <a:ext cx="10722428" cy="40812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907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12236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Начальная цена предмета аукциона (право заключения договора аренды на земельный участок сроком на 5 лет)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24 693,5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Предварительная стоимость оформления документов (услуги оценки, акт выбора)</a:t>
                      </a:r>
                      <a:endParaRPr lang="x-none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4 545,09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 градостроительного паспорта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5000,00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4761775"/>
              </p:ext>
            </p:extLst>
          </p:nvPr>
        </p:nvGraphicFramePr>
        <p:xfrm>
          <a:off x="731018" y="1031839"/>
          <a:ext cx="10515602" cy="37863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491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555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597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650 тыс.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500 кВт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4000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8000 кВт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 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40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0,5Гкал/ч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50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99" y="3929071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667" y="2832752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452" y="41882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30-06-67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78" y="4080689"/>
            <a:ext cx="3111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КУП «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Гомельгеодезцентр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Чикин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Александр Иванович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720</Words>
  <Application>Microsoft Office PowerPoint</Application>
  <PresentationFormat>Произвольный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Площадка №9 г. Гомель, в районе ул. Ильича – ул. Ленинградская</vt:lpstr>
      <vt:lpstr>Площадка №9  г. Гомель, в районе ул. Ильича – ул. Ленинградская</vt:lpstr>
      <vt:lpstr>Транспортная инфраструктура</vt:lpstr>
      <vt:lpstr> Площадка №9  г. Гомель, в районе ул. Ильича – ул. Ленинградская</vt:lpstr>
      <vt:lpstr>Презентация PowerPoint</vt:lpstr>
      <vt:lpstr>Финансовый блок с ориентировочными стоимостями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456</cp:revision>
  <cp:lastPrinted>2022-04-28T12:41:15Z</cp:lastPrinted>
  <dcterms:created xsi:type="dcterms:W3CDTF">2022-02-28T06:52:00Z</dcterms:created>
  <dcterms:modified xsi:type="dcterms:W3CDTF">2022-05-11T15:57:28Z</dcterms:modified>
</cp:coreProperties>
</file>