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01" r:id="rId2"/>
    <p:sldId id="402" r:id="rId3"/>
    <p:sldId id="403" r:id="rId4"/>
    <p:sldId id="522" r:id="rId5"/>
    <p:sldId id="578" r:id="rId6"/>
    <p:sldId id="579" r:id="rId7"/>
    <p:sldId id="605" r:id="rId8"/>
    <p:sldId id="556" r:id="rId9"/>
    <p:sldId id="606" r:id="rId10"/>
  </p:sldIdLst>
  <p:sldSz cx="12192000" cy="6858000"/>
  <p:notesSz cx="6742113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238" autoAdjust="0"/>
  </p:normalViewPr>
  <p:slideViewPr>
    <p:cSldViewPr snapToGrid="0">
      <p:cViewPr varScale="1">
        <p:scale>
          <a:sx n="81" d="100"/>
          <a:sy n="81" d="100"/>
        </p:scale>
        <p:origin x="11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486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46E7B121-012C-4DD9-A011-2373E589D0D4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4" y="4751929"/>
            <a:ext cx="5392746" cy="3886652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486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721EE6B4-338E-450F-9FB6-33FF58A5C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04.08.2022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04.08.2022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0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04.08.2022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04.08.2022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04.08.2022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0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04.08.2022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04.08.2022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11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04.08.2022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5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04.08.2022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8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04.08.2022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06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04.08.2022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04.08.2022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7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24" y="459238"/>
            <a:ext cx="11750858" cy="530225"/>
          </a:xfrm>
        </p:spPr>
        <p:txBody>
          <a:bodyPr>
            <a:no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Площадка №31</a:t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Комплекс зданий и сооружений производственной базы филиала «Гомельский автомобильный парк №26» ОАО «</a:t>
            </a:r>
            <a:r>
              <a:rPr lang="ru-RU" sz="2000" dirty="0" err="1">
                <a:cs typeface="Times New Roman" panose="02020603050405020304" pitchFamily="18" charset="0"/>
              </a:rPr>
              <a:t>Гомельоблавтотранс</a:t>
            </a:r>
            <a:r>
              <a:rPr lang="ru-RU" sz="2000" dirty="0">
                <a:cs typeface="Times New Roman" panose="02020603050405020304" pitchFamily="18" charset="0"/>
              </a:rPr>
              <a:t>», г. Гомель, ул. </a:t>
            </a:r>
            <a:r>
              <a:rPr lang="ru-RU" sz="2000" dirty="0" err="1">
                <a:cs typeface="Times New Roman" panose="02020603050405020304" pitchFamily="18" charset="0"/>
              </a:rPr>
              <a:t>Чонгарской</a:t>
            </a:r>
            <a:r>
              <a:rPr lang="ru-RU" sz="2000" dirty="0">
                <a:cs typeface="Times New Roman" panose="02020603050405020304" pitchFamily="18" charset="0"/>
              </a:rPr>
              <a:t> дивизии, 5</a:t>
            </a:r>
            <a:endParaRPr lang="x-none" sz="20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>
                <a:latin typeface="+mj-lt"/>
              </a:rPr>
              <a:t>Схема площадки</a:t>
            </a:r>
            <a:endParaRPr lang="x-none" sz="1400" i="1" dirty="0">
              <a:latin typeface="+mj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952783" cy="487362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1800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Адрес: </a:t>
            </a:r>
            <a:r>
              <a:rPr lang="ru-RU" dirty="0">
                <a:cs typeface="Times New Roman" panose="02020603050405020304" pitchFamily="18" charset="0"/>
              </a:rPr>
              <a:t>г. Гомель, ул. </a:t>
            </a:r>
            <a:r>
              <a:rPr lang="ru-RU" dirty="0" err="1">
                <a:cs typeface="Times New Roman" panose="02020603050405020304" pitchFamily="18" charset="0"/>
              </a:rPr>
              <a:t>Чонгарской</a:t>
            </a:r>
            <a:r>
              <a:rPr lang="ru-RU" dirty="0">
                <a:cs typeface="Times New Roman" panose="02020603050405020304" pitchFamily="18" charset="0"/>
              </a:rPr>
              <a:t> дивизии, 5 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Кадастровый номер: </a:t>
            </a:r>
            <a:r>
              <a:rPr lang="ru-RU" sz="1600" i="1" dirty="0">
                <a:effectLst/>
              </a:rPr>
              <a:t> </a:t>
            </a:r>
            <a:r>
              <a:rPr lang="ru-RU" sz="1600" dirty="0">
                <a:effectLst/>
              </a:rPr>
              <a:t>340100000002001128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Площадь: </a:t>
            </a:r>
            <a:r>
              <a:rPr lang="ru-RU" dirty="0">
                <a:cs typeface="Times New Roman" panose="02020603050405020304" pitchFamily="18" charset="0"/>
              </a:rPr>
              <a:t>2,6</a:t>
            </a:r>
            <a:r>
              <a:rPr lang="en-US" dirty="0">
                <a:cs typeface="Times New Roman" panose="02020603050405020304" pitchFamily="18" charset="0"/>
              </a:rPr>
              <a:t>970</a:t>
            </a:r>
            <a:r>
              <a:rPr lang="ru-RU" dirty="0">
                <a:cs typeface="Times New Roman" panose="02020603050405020304" pitchFamily="18" charset="0"/>
              </a:rPr>
              <a:t> га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Землепользователь: </a:t>
            </a:r>
            <a:r>
              <a:rPr lang="ru-RU" dirty="0">
                <a:cs typeface="Times New Roman" panose="02020603050405020304" pitchFamily="18" charset="0"/>
              </a:rPr>
              <a:t>ОАО «</a:t>
            </a:r>
            <a:r>
              <a:rPr lang="ru-RU" dirty="0" err="1">
                <a:cs typeface="Times New Roman" panose="02020603050405020304" pitchFamily="18" charset="0"/>
              </a:rPr>
              <a:t>Гомельоблавтотранс</a:t>
            </a:r>
            <a:r>
              <a:rPr lang="ru-RU" dirty="0"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Балансодержатель: </a:t>
            </a:r>
            <a:r>
              <a:rPr lang="ru-RU" dirty="0">
                <a:cs typeface="Times New Roman" panose="02020603050405020304" pitchFamily="18" charset="0"/>
              </a:rPr>
              <a:t>ОАО «</a:t>
            </a:r>
            <a:r>
              <a:rPr lang="ru-RU" dirty="0" err="1">
                <a:cs typeface="Times New Roman" panose="02020603050405020304" pitchFamily="18" charset="0"/>
              </a:rPr>
              <a:t>Гомельоблавтотранс</a:t>
            </a:r>
            <a:r>
              <a:rPr lang="ru-RU" dirty="0"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Форма собственности: </a:t>
            </a:r>
            <a:r>
              <a:rPr lang="ru-RU" dirty="0">
                <a:cs typeface="Times New Roman" panose="02020603050405020304" pitchFamily="18" charset="0"/>
              </a:rPr>
              <a:t>частная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Наличие правоустанавливающих документов на участок: </a:t>
            </a:r>
            <a:r>
              <a:rPr lang="ru-RU" dirty="0">
                <a:cs typeface="Times New Roman" panose="02020603050405020304" pitchFamily="18" charset="0"/>
              </a:rPr>
              <a:t>имеются в наличии</a:t>
            </a:r>
            <a:endParaRPr lang="x-none" dirty="0"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Категория земель: </a:t>
            </a:r>
            <a:r>
              <a:rPr lang="ru-RU" dirty="0">
                <a:cs typeface="Times New Roman" panose="02020603050405020304" pitchFamily="18" charset="0"/>
              </a:rPr>
              <a:t>земли населенных пунктов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Наличие объектов недвижимости: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зданий и сооружений общей площадью –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5 </a:t>
            </a: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01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кв. м;                      2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автостоянки площадью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0,191 га</a:t>
            </a:r>
          </a:p>
          <a:p>
            <a:pPr algn="just"/>
            <a:endParaRPr lang="x-none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B97B19-5AF7-C87B-80A4-3AA161B8F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71" y="1493239"/>
            <a:ext cx="5572326" cy="468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5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365B6FC1-F766-474D-9D89-6BC63751F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816" y="1275384"/>
            <a:ext cx="2708345" cy="4873625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 капитальных строений (административные, хозяйственные, производственные, здания складов, специализированные здания, механизированная мойка, очистные сооружения, канализационные сети, водопроводные и тепловые сети).</a:t>
            </a:r>
          </a:p>
          <a:p>
            <a:r>
              <a:rPr lang="ru-RU" sz="1600" dirty="0">
                <a:latin typeface="+mj-lt"/>
                <a:cs typeface="Times New Roman" panose="02020603050405020304" pitchFamily="18" charset="0"/>
              </a:rPr>
              <a:t>2 автостоянки</a:t>
            </a:r>
          </a:p>
          <a:p>
            <a:endParaRPr lang="x-none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DA183FE1-0DB0-4D9B-9C57-D28490A3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x-none" dirty="0">
              <a:latin typeface="+mj-lt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71" y="443878"/>
            <a:ext cx="11750858" cy="530225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Площадка №31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Комплекс зданий и сооружений производственной базы филиала «Гомельский автомобильный парк №26» ОАО «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Гомельоблавтотранс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», г. Гомель, ул.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Чонгарской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 дивизии, 5</a:t>
            </a:r>
            <a:endParaRPr lang="x-none" sz="24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BFCC5D-293B-74C1-8FF4-47218E38B9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0"/>
          <a:stretch/>
        </p:blipFill>
        <p:spPr>
          <a:xfrm>
            <a:off x="346890" y="989012"/>
            <a:ext cx="4081186" cy="26100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C76E1C-B1EC-24F3-23C4-4AE41D1EC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0"/>
          <a:stretch/>
        </p:blipFill>
        <p:spPr>
          <a:xfrm>
            <a:off x="4548153" y="989012"/>
            <a:ext cx="4081186" cy="26100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DD11AF-ED25-6C1A-5E6E-5B20B52B32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5"/>
          <a:stretch/>
        </p:blipFill>
        <p:spPr>
          <a:xfrm>
            <a:off x="346889" y="3926637"/>
            <a:ext cx="4081185" cy="24874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896823-BDFD-3ACC-9BA3-8501F41BF4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6"/>
          <a:stretch/>
        </p:blipFill>
        <p:spPr>
          <a:xfrm>
            <a:off x="4562949" y="3926637"/>
            <a:ext cx="4062340" cy="24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4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58" y="145419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Транспортная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58" y="979898"/>
            <a:ext cx="5286103" cy="12472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Существующая транспортная инфраструктура:</a:t>
            </a:r>
          </a:p>
          <a:p>
            <a:pPr marL="0" indent="0">
              <a:buNone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Асфальтированная дорога.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Отдельный въезд.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492993" y="2203528"/>
            <a:ext cx="10515600" cy="52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cs typeface="Times New Roman" panose="02020603050405020304" pitchFamily="18" charset="0"/>
              </a:rPr>
              <a:t>Инженерная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585758" y="2731478"/>
            <a:ext cx="10776750" cy="3763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Электроснабжение: Подключение от ТП-330 (2х400 </a:t>
            </a:r>
            <a:r>
              <a:rPr lang="ru-RU" altLang="ru-RU" sz="1600" dirty="0" err="1">
                <a:latin typeface="+mj-lt"/>
                <a:cs typeface="Times New Roman" panose="02020603050405020304" pitchFamily="18" charset="0"/>
              </a:rPr>
              <a:t>кВА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, на балансе Гомельского городского РЭС), кабельная линия </a:t>
            </a:r>
          </a:p>
          <a:p>
            <a:pPr algn="just">
              <a:buNone/>
            </a:pP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КЛ-0,4 </a:t>
            </a:r>
            <a:r>
              <a:rPr lang="ru-RU" altLang="ru-RU" sz="16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 (кабель АСБ 3*150 + 1*50, длинна 250 м, на балансе филиала «ГАП-26» ОАО «</a:t>
            </a:r>
            <a:r>
              <a:rPr lang="ru-RU" altLang="ru-RU" sz="1600" dirty="0" err="1">
                <a:latin typeface="+mj-lt"/>
                <a:cs typeface="Times New Roman" panose="02020603050405020304" pitchFamily="18" charset="0"/>
              </a:rPr>
              <a:t>Гомельоблавтотранс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»).</a:t>
            </a:r>
          </a:p>
          <a:p>
            <a:pPr algn="just">
              <a:buNone/>
            </a:pP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Теплоснабжение:</a:t>
            </a:r>
            <a:r>
              <a:rPr lang="en-US" altLang="ru-RU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теплоснабжение осуществляется централизованно от городской тепловой сети. </a:t>
            </a:r>
          </a:p>
          <a:p>
            <a:pPr algn="just">
              <a:buNone/>
            </a:pP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Газоснабжение:  отсутствует, ближайший газопровод – находится на расстоянии 1 м от границы земельного участка.</a:t>
            </a:r>
            <a:endParaRPr lang="ru-RU" sz="1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На территории производственной базы имеется водопровод и канализация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322807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C33BA8-F558-3C83-DC3F-34EEF0D79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9" t="15535" r="7661" b="16752"/>
          <a:stretch/>
        </p:blipFill>
        <p:spPr>
          <a:xfrm>
            <a:off x="1456293" y="1380309"/>
            <a:ext cx="8095376" cy="4308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1" y="74553"/>
            <a:ext cx="11758246" cy="855784"/>
          </a:xfrm>
        </p:spPr>
        <p:txBody>
          <a:bodyPr>
            <a:noAutofit/>
          </a:bodyPr>
          <a:lstStyle/>
          <a:p>
            <a:br>
              <a:rPr lang="ru-RU" sz="1800" dirty="0">
                <a:cs typeface="Times New Roman" panose="02020603050405020304" pitchFamily="18" charset="0"/>
              </a:rPr>
            </a:br>
            <a:br>
              <a:rPr lang="ru-RU" sz="1800" dirty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Площадка № 31</a:t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Комплекс зданий и сооружений производственной базы филиала «Гомельский автомобильный парк №26» ОАО «</a:t>
            </a:r>
            <a:r>
              <a:rPr lang="ru-RU" sz="2000" dirty="0" err="1">
                <a:cs typeface="Times New Roman" panose="02020603050405020304" pitchFamily="18" charset="0"/>
              </a:rPr>
              <a:t>Гомельоблавтотранс</a:t>
            </a:r>
            <a:r>
              <a:rPr lang="ru-RU" sz="2000" dirty="0">
                <a:cs typeface="Times New Roman" panose="02020603050405020304" pitchFamily="18" charset="0"/>
              </a:rPr>
              <a:t>», г. Гомель, ул. </a:t>
            </a:r>
            <a:r>
              <a:rPr lang="ru-RU" sz="2000" dirty="0" err="1">
                <a:cs typeface="Times New Roman" panose="02020603050405020304" pitchFamily="18" charset="0"/>
              </a:rPr>
              <a:t>Чонгарской</a:t>
            </a:r>
            <a:r>
              <a:rPr lang="ru-RU" sz="2000" dirty="0">
                <a:cs typeface="Times New Roman" panose="02020603050405020304" pitchFamily="18" charset="0"/>
              </a:rPr>
              <a:t> дивизии, 5</a:t>
            </a:r>
            <a:endParaRPr lang="x-none" sz="1800" dirty="0"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234461" y="904384"/>
            <a:ext cx="11523785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cs typeface="Times New Roman" panose="02020603050405020304" pitchFamily="18" charset="0"/>
            </a:endParaRPr>
          </a:p>
          <a:p>
            <a:r>
              <a:rPr lang="ru-RU" sz="2800" dirty="0">
                <a:cs typeface="Times New Roman" panose="02020603050405020304" pitchFamily="18" charset="0"/>
              </a:rPr>
              <a:t>Инженерно-техническое обеспечение</a:t>
            </a:r>
            <a:endParaRPr lang="x-none" sz="2800" dirty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0920" y="1360330"/>
            <a:ext cx="8546123" cy="4348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835776" y="5996981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427792" y="6056849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подключение  к газопроводу</a:t>
            </a:r>
            <a:endParaRPr lang="x-none" sz="20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1160586" y="6073808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подключение к электросети</a:t>
            </a:r>
            <a:endParaRPr lang="x-none" sz="2000" dirty="0"/>
          </a:p>
        </p:txBody>
      </p:sp>
      <p:pic>
        <p:nvPicPr>
          <p:cNvPr id="15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" y="5906755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25" y="5890922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9449408" y="6043598"/>
            <a:ext cx="1968868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площадка</a:t>
            </a:r>
            <a:endParaRPr lang="x-none" sz="2000" dirty="0"/>
          </a:p>
        </p:txBody>
      </p:sp>
      <p:pic>
        <p:nvPicPr>
          <p:cNvPr id="18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92" y="3105453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53" y="1097567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Равнобедренный треугольник 19"/>
          <p:cNvSpPr/>
          <p:nvPr/>
        </p:nvSpPr>
        <p:spPr>
          <a:xfrm>
            <a:off x="4982315" y="5074639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78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51303" cy="530225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Санитарные ограничения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991" y="1182734"/>
            <a:ext cx="10456017" cy="226111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Размещение объектов возможно только после проведения предпроектных расчетов санитарно-защитной зоны, в соответствии с п.8  специфических санитарно-эпидемиологических требований к установлению санитарно-защитных зон объектов, являющихся объектами воздействия на здоровье человека и окружающую среду, утвержденных постановлением Совета Министров Республики Беларусь от 11.12.2019г. №847 или объектов, не являющихся объектами воздействия на здоровье человека и окружающую среду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Для согласования размеров санитарно-защитной зоны необходимо обратиться в государственное учреждение «Гомельский городской центр гигиены и эпидемиологии» по телефону +375 232 25 49 12, факсу +375 232 25 63 37, электронной почте: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gor_cge@gmlocge.by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+mj-lt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E49695A4-144B-C081-11EC-60649EC2210D}"/>
              </a:ext>
            </a:extLst>
          </p:cNvPr>
          <p:cNvSpPr txBox="1">
            <a:spLocks/>
          </p:cNvSpPr>
          <p:nvPr/>
        </p:nvSpPr>
        <p:spPr>
          <a:xfrm>
            <a:off x="839787" y="4444058"/>
            <a:ext cx="10456017" cy="9106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Часть зданий и сооружений общей площадью – 1 429,79 м. кв. находится в аренде. Сроки окончания договоров аренды: 2023-2025 годы. </a:t>
            </a:r>
          </a:p>
          <a:p>
            <a:pPr algn="just"/>
            <a:endParaRPr lang="ru-RU" dirty="0">
              <a:solidFill>
                <a:srgbClr val="FF0000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A45C458-F9C5-0BDA-F739-33470E07C543}"/>
              </a:ext>
            </a:extLst>
          </p:cNvPr>
          <p:cNvSpPr txBox="1">
            <a:spLocks/>
          </p:cNvSpPr>
          <p:nvPr/>
        </p:nvSpPr>
        <p:spPr>
          <a:xfrm>
            <a:off x="839787" y="3736533"/>
            <a:ext cx="4451303" cy="5302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cs typeface="Times New Roman" panose="02020603050405020304" pitchFamily="18" charset="0"/>
              </a:rPr>
              <a:t>Другие обременения</a:t>
            </a:r>
            <a:endParaRPr lang="x-none" sz="29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0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69" y="199664"/>
            <a:ext cx="10515600" cy="75827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Инвестиционные предложения города </a:t>
            </a:r>
            <a:r>
              <a:rPr lang="ru-RU" sz="1800" dirty="0">
                <a:cs typeface="Times New Roman" panose="02020603050405020304" pitchFamily="18" charset="0"/>
              </a:rPr>
              <a:t>*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785" y="957942"/>
            <a:ext cx="11569792" cy="5408023"/>
          </a:xfrm>
        </p:spPr>
        <p:txBody>
          <a:bodyPr>
            <a:noAutofit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cs typeface="Times New Roman" panose="02020603050405020304" pitchFamily="18" charset="0"/>
              </a:rPr>
              <a:t>ОБРАБАТЫВАЮЩАЯ ПРОМЫШЛЕННОСТЬ</a:t>
            </a:r>
          </a:p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ОПТОВАЯ И РОЗНИЧНАЯ ТОРГОВЛЯ; РЕМОНТ АВТОМОБИЛЕЙ И МОТОЦИКЛОВ</a:t>
            </a:r>
          </a:p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ТРАНСПОРТНАЯ ДЕЯТЕЛЬНОСТЬ, СКЛАДИРОВАНИЕ, ПОЧТОВАЯ И КУРЬЕРСКАЯ ДЕЯТЕЛЬНОСТЬ</a:t>
            </a:r>
          </a:p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ru-RU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иные виды деятельности не запрещенные законодательством</a:t>
            </a:r>
            <a:r>
              <a:rPr lang="en-US" sz="1400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 </a:t>
            </a:r>
            <a:r>
              <a:rPr kumimoji="0" lang="ru-RU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с учетом соблюдения норм, установленных действующим законодательством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4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блок с ориентировочной стоимостью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3108926"/>
              </p:ext>
            </p:extLst>
          </p:nvPr>
        </p:nvGraphicFramePr>
        <p:xfrm>
          <a:off x="731018" y="1031839"/>
          <a:ext cx="10722428" cy="173480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5575">
                  <a:extLst>
                    <a:ext uri="{9D8B030D-6E8A-4147-A177-3AD203B41FA5}">
                      <a16:colId xmlns:a16="http://schemas.microsoft.com/office/drawing/2014/main" val="3044292383"/>
                    </a:ext>
                  </a:extLst>
                </a:gridCol>
                <a:gridCol w="4094755">
                  <a:extLst>
                    <a:ext uri="{9D8B030D-6E8A-4147-A177-3AD203B41FA5}">
                      <a16:colId xmlns:a16="http://schemas.microsoft.com/office/drawing/2014/main" val="2841256447"/>
                    </a:ext>
                  </a:extLst>
                </a:gridCol>
                <a:gridCol w="2394836">
                  <a:extLst>
                    <a:ext uri="{9D8B030D-6E8A-4147-A177-3AD203B41FA5}">
                      <a16:colId xmlns:a16="http://schemas.microsoft.com/office/drawing/2014/main" val="365309803"/>
                    </a:ext>
                  </a:extLst>
                </a:gridCol>
                <a:gridCol w="3437262">
                  <a:extLst>
                    <a:ext uri="{9D8B030D-6E8A-4147-A177-3AD203B41FA5}">
                      <a16:colId xmlns:a16="http://schemas.microsoft.com/office/drawing/2014/main" val="2598786781"/>
                    </a:ext>
                  </a:extLst>
                </a:gridCol>
              </a:tblGrid>
              <a:tr h="82040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76468"/>
                  </a:ext>
                </a:extLst>
              </a:tr>
              <a:tr h="77815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Начальная цена продажи с аукциона  комплекса зданий и сооружений производственной базы 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1 066,40 тыс. рублей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3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блок: подведение инфраструктуры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0552071"/>
              </p:ext>
            </p:extLst>
          </p:nvPr>
        </p:nvGraphicFramePr>
        <p:xfrm>
          <a:off x="731018" y="1031839"/>
          <a:ext cx="10515602" cy="175825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3879">
                  <a:extLst>
                    <a:ext uri="{9D8B030D-6E8A-4147-A177-3AD203B41FA5}">
                      <a16:colId xmlns:a16="http://schemas.microsoft.com/office/drawing/2014/main" val="3044292383"/>
                    </a:ext>
                  </a:extLst>
                </a:gridCol>
                <a:gridCol w="2902236">
                  <a:extLst>
                    <a:ext uri="{9D8B030D-6E8A-4147-A177-3AD203B41FA5}">
                      <a16:colId xmlns:a16="http://schemas.microsoft.com/office/drawing/2014/main" val="2841256447"/>
                    </a:ext>
                  </a:extLst>
                </a:gridCol>
                <a:gridCol w="2168498">
                  <a:extLst>
                    <a:ext uri="{9D8B030D-6E8A-4147-A177-3AD203B41FA5}">
                      <a16:colId xmlns:a16="http://schemas.microsoft.com/office/drawing/2014/main" val="365309803"/>
                    </a:ext>
                  </a:extLst>
                </a:gridCol>
                <a:gridCol w="2444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6225">
                  <a:extLst>
                    <a:ext uri="{9D8B030D-6E8A-4147-A177-3AD203B41FA5}">
                      <a16:colId xmlns:a16="http://schemas.microsoft.com/office/drawing/2014/main" val="2598786781"/>
                    </a:ext>
                  </a:extLst>
                </a:gridCol>
              </a:tblGrid>
              <a:tr h="90246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Ориентировочная</a:t>
                      </a:r>
                      <a:r>
                        <a:rPr lang="ru-RU" baseline="0" dirty="0">
                          <a:latin typeface="+mj-lt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76468"/>
                  </a:ext>
                </a:extLst>
              </a:tr>
              <a:tr h="85578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Газоснабжение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10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05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25512" y="2406198"/>
            <a:ext cx="12122633" cy="4426496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34764"/>
              <a:gd name="connsiteY0" fmla="*/ 0 h 4293096"/>
              <a:gd name="connsiteX1" fmla="*/ 4817670 w 9134764"/>
              <a:gd name="connsiteY1" fmla="*/ 18473 h 4293096"/>
              <a:gd name="connsiteX2" fmla="*/ 9134764 w 9134764"/>
              <a:gd name="connsiteY2" fmla="*/ 4280148 h 4293096"/>
              <a:gd name="connsiteX3" fmla="*/ 9060872 w 9134764"/>
              <a:gd name="connsiteY3" fmla="*/ 4283860 h 4293096"/>
              <a:gd name="connsiteX4" fmla="*/ 0 w 9134764"/>
              <a:gd name="connsiteY4" fmla="*/ 4293096 h 4293096"/>
              <a:gd name="connsiteX5" fmla="*/ 0 w 9134764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9060872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8977745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14691"/>
              <a:gd name="connsiteY0" fmla="*/ 0 h 4293096"/>
              <a:gd name="connsiteX1" fmla="*/ 4817670 w 9014691"/>
              <a:gd name="connsiteY1" fmla="*/ 18473 h 4293096"/>
              <a:gd name="connsiteX2" fmla="*/ 9014691 w 9014691"/>
              <a:gd name="connsiteY2" fmla="*/ 4280148 h 4293096"/>
              <a:gd name="connsiteX3" fmla="*/ 8977745 w 9014691"/>
              <a:gd name="connsiteY3" fmla="*/ 4283860 h 4293096"/>
              <a:gd name="connsiteX4" fmla="*/ 0 w 9014691"/>
              <a:gd name="connsiteY4" fmla="*/ 4293096 h 4293096"/>
              <a:gd name="connsiteX5" fmla="*/ 0 w 9014691"/>
              <a:gd name="connsiteY5" fmla="*/ 0 h 4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4691" h="4293096">
                <a:moveTo>
                  <a:pt x="0" y="0"/>
                </a:moveTo>
                <a:lnTo>
                  <a:pt x="4817670" y="18473"/>
                </a:lnTo>
                <a:lnTo>
                  <a:pt x="9014691" y="4280148"/>
                </a:lnTo>
                <a:cubicBezTo>
                  <a:pt x="9014691" y="4281385"/>
                  <a:pt x="8977745" y="4282623"/>
                  <a:pt x="8977745" y="4283860"/>
                </a:cubicBezTo>
                <a:lnTo>
                  <a:pt x="0" y="4293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+mj-lt"/>
            </a:endParaRPr>
          </a:p>
        </p:txBody>
      </p:sp>
      <p:sp>
        <p:nvSpPr>
          <p:cNvPr id="10" name="Прямоугольник с одним вырезанным углом 7"/>
          <p:cNvSpPr/>
          <p:nvPr/>
        </p:nvSpPr>
        <p:spPr>
          <a:xfrm rot="16200000" flipH="1">
            <a:off x="5871310" y="559331"/>
            <a:ext cx="6834909" cy="5711817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2309091 w 9144000"/>
              <a:gd name="connsiteY0" fmla="*/ 0 h 4274623"/>
              <a:gd name="connsiteX1" fmla="*/ 4817670 w 9144000"/>
              <a:gd name="connsiteY1" fmla="*/ 0 h 4274623"/>
              <a:gd name="connsiteX2" fmla="*/ 9134764 w 9144000"/>
              <a:gd name="connsiteY2" fmla="*/ 4261675 h 4274623"/>
              <a:gd name="connsiteX3" fmla="*/ 9144000 w 9144000"/>
              <a:gd name="connsiteY3" fmla="*/ 4274623 h 4274623"/>
              <a:gd name="connsiteX4" fmla="*/ 0 w 9144000"/>
              <a:gd name="connsiteY4" fmla="*/ 4274623 h 4274623"/>
              <a:gd name="connsiteX5" fmla="*/ 2309091 w 9144000"/>
              <a:gd name="connsiteY5" fmla="*/ 0 h 4274623"/>
              <a:gd name="connsiteX0" fmla="*/ 0 w 6834909"/>
              <a:gd name="connsiteY0" fmla="*/ 0 h 4283863"/>
              <a:gd name="connsiteX1" fmla="*/ 2508579 w 6834909"/>
              <a:gd name="connsiteY1" fmla="*/ 0 h 4283863"/>
              <a:gd name="connsiteX2" fmla="*/ 6825673 w 6834909"/>
              <a:gd name="connsiteY2" fmla="*/ 4261675 h 4283863"/>
              <a:gd name="connsiteX3" fmla="*/ 6834909 w 6834909"/>
              <a:gd name="connsiteY3" fmla="*/ 4274623 h 4283863"/>
              <a:gd name="connsiteX4" fmla="*/ 27709 w 6834909"/>
              <a:gd name="connsiteY4" fmla="*/ 4283863 h 4283863"/>
              <a:gd name="connsiteX5" fmla="*/ 0 w 6834909"/>
              <a:gd name="connsiteY5" fmla="*/ 0 h 42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909" h="4283863">
                <a:moveTo>
                  <a:pt x="0" y="0"/>
                </a:moveTo>
                <a:lnTo>
                  <a:pt x="2508579" y="0"/>
                </a:lnTo>
                <a:lnTo>
                  <a:pt x="6825673" y="4261675"/>
                </a:lnTo>
                <a:lnTo>
                  <a:pt x="6834909" y="4274623"/>
                </a:lnTo>
                <a:lnTo>
                  <a:pt x="27709" y="428386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1" name="AutoShape 6" descr="Смартфоны PNG фото скачать бесплатно, телефон PNG фото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58" y="3517606"/>
            <a:ext cx="599475" cy="59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70" y="6043404"/>
            <a:ext cx="897082" cy="67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67766" y="6269945"/>
            <a:ext cx="246343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>
              <a:defRPr>
                <a:solidFill>
                  <a:schemeClr val="lt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b="1" dirty="0"/>
              <a:t>YPyrshin@gomelavto.by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667" y="2633459"/>
            <a:ext cx="4825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Контактные данные</a:t>
            </a:r>
            <a:endParaRPr lang="ru-RU" sz="15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2866" y="3573445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22-88-88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30" y="4570147"/>
            <a:ext cx="635976" cy="59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878" y="3442801"/>
            <a:ext cx="3110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ОАО «</a:t>
            </a:r>
            <a:r>
              <a:rPr lang="ru-RU" sz="16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Гомельоблавтотранс</a:t>
            </a:r>
            <a:r>
              <a:rPr lang="ru-RU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»</a:t>
            </a:r>
          </a:p>
          <a:p>
            <a:r>
              <a:rPr lang="ru-RU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Генеральный директор </a:t>
            </a:r>
          </a:p>
          <a:p>
            <a:r>
              <a:rPr lang="ru-RU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Старостенко Дмитрий Николаевич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27" y="-59791"/>
            <a:ext cx="63070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Способ вовлечения – аукцион по продаже комплекса зданий и сооружений производственной базы, переход права пользования на земельный участок в соответствии с законодательством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EA684D-CEF9-4346-AF08-7117E6F49AD7}"/>
              </a:ext>
            </a:extLst>
          </p:cNvPr>
          <p:cNvSpPr txBox="1"/>
          <p:nvPr/>
        </p:nvSpPr>
        <p:spPr>
          <a:xfrm>
            <a:off x="144597" y="4552746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ОАО «</a:t>
            </a:r>
            <a:r>
              <a:rPr lang="ru-RU" sz="16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Гомельоблавтотранс</a:t>
            </a:r>
            <a:r>
              <a:rPr lang="ru-RU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»</a:t>
            </a:r>
          </a:p>
          <a:p>
            <a:r>
              <a:rPr lang="ru-RU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Главный инженер</a:t>
            </a:r>
          </a:p>
          <a:p>
            <a:r>
              <a:rPr lang="ru-RU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Немцев Вадим Максимович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398434-CF26-48FF-871D-323F24C6BF25}"/>
              </a:ext>
            </a:extLst>
          </p:cNvPr>
          <p:cNvSpPr txBox="1"/>
          <p:nvPr/>
        </p:nvSpPr>
        <p:spPr>
          <a:xfrm>
            <a:off x="4384466" y="4590000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21-72-55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3915D502-0FCF-4C9D-AAC5-74773F269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58" y="5552913"/>
            <a:ext cx="693022" cy="65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D0E307-D3E3-4437-BFFF-6D90C4A99E1E}"/>
              </a:ext>
            </a:extLst>
          </p:cNvPr>
          <p:cNvSpPr txBox="1"/>
          <p:nvPr/>
        </p:nvSpPr>
        <p:spPr>
          <a:xfrm>
            <a:off x="4464594" y="5595716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21-72-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43</a:t>
            </a:r>
            <a:endParaRPr lang="ru-RU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E0CE4E-376A-4BB5-ADBC-9C5077D5817C}"/>
              </a:ext>
            </a:extLst>
          </p:cNvPr>
          <p:cNvSpPr txBox="1"/>
          <p:nvPr/>
        </p:nvSpPr>
        <p:spPr>
          <a:xfrm>
            <a:off x="129375" y="5592709"/>
            <a:ext cx="2786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ОАО «</a:t>
            </a:r>
            <a:r>
              <a:rPr lang="ru-RU" sz="16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Гомельоблавтотранс</a:t>
            </a:r>
            <a:r>
              <a:rPr lang="ru-RU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»</a:t>
            </a:r>
          </a:p>
          <a:p>
            <a:r>
              <a:rPr lang="ru-RU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Начальник ПТО</a:t>
            </a:r>
          </a:p>
          <a:p>
            <a:r>
              <a:rPr lang="ru-RU" sz="16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Пыршин</a:t>
            </a:r>
            <a:r>
              <a:rPr lang="ru-RU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Юрий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val="3137594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5225</TotalTime>
  <Words>611</Words>
  <Application>Microsoft Office PowerPoint</Application>
  <PresentationFormat>Широкоэкранный</PresentationFormat>
  <Paragraphs>80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Площадка №31 Комплекс зданий и сооружений производственной базы филиала «Гомельский автомобильный парк №26» ОАО «Гомельоблавтотранс», г. Гомель, ул. Чонгарской дивизии, 5</vt:lpstr>
      <vt:lpstr>Площадка №31 Комплекс зданий и сооружений производственной базы филиала «Гомельский автомобильный парк №26» ОАО «Гомельоблавтотранс», г. Гомель, ул. Чонгарской дивизии, 5</vt:lpstr>
      <vt:lpstr>Транспортная инфраструктура</vt:lpstr>
      <vt:lpstr>  Площадка № 31 Комплекс зданий и сооружений производственной базы филиала «Гомельский автомобильный парк №26» ОАО «Гомельоблавтотранс», г. Гомель, ул. Чонгарской дивизии, 5</vt:lpstr>
      <vt:lpstr>Санитарные ограничения</vt:lpstr>
      <vt:lpstr>Инвестиционные предложения города *</vt:lpstr>
      <vt:lpstr>Финансовый блок с ориентировочной стоимостью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Шкиреева Ю.С.</cp:lastModifiedBy>
  <cp:revision>467</cp:revision>
  <cp:lastPrinted>2022-08-04T12:19:26Z</cp:lastPrinted>
  <dcterms:created xsi:type="dcterms:W3CDTF">2022-02-28T06:52:00Z</dcterms:created>
  <dcterms:modified xsi:type="dcterms:W3CDTF">2022-08-04T12:22:02Z</dcterms:modified>
</cp:coreProperties>
</file>