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2" r:id="rId2"/>
    <p:sldId id="303" r:id="rId3"/>
    <p:sldId id="304" r:id="rId4"/>
    <p:sldId id="509" r:id="rId5"/>
    <p:sldId id="306" r:id="rId6"/>
    <p:sldId id="318" r:id="rId7"/>
    <p:sldId id="592" r:id="rId8"/>
    <p:sldId id="543" r:id="rId9"/>
    <p:sldId id="593" r:id="rId10"/>
  </p:sldIdLst>
  <p:sldSz cx="12192000" cy="6858000"/>
  <p:notesSz cx="6742113" cy="9872663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238" autoAdjust="0"/>
  </p:normalViewPr>
  <p:slideViewPr>
    <p:cSldViewPr snapToGrid="0">
      <p:cViewPr varScale="1">
        <p:scale>
          <a:sx n="114" d="100"/>
          <a:sy n="114" d="100"/>
        </p:scale>
        <p:origin x="46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22054" cy="494894"/>
          </a:xfrm>
          <a:prstGeom prst="rect">
            <a:avLst/>
          </a:prstGeom>
        </p:spPr>
        <p:txBody>
          <a:bodyPr vert="horz" lIns="90699" tIns="45350" rIns="90699" bIns="4535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486" y="1"/>
            <a:ext cx="2922054" cy="494894"/>
          </a:xfrm>
          <a:prstGeom prst="rect">
            <a:avLst/>
          </a:prstGeom>
        </p:spPr>
        <p:txBody>
          <a:bodyPr vert="horz" lIns="90699" tIns="45350" rIns="90699" bIns="45350" rtlCol="0"/>
          <a:lstStyle>
            <a:lvl1pPr algn="r">
              <a:defRPr sz="1200"/>
            </a:lvl1pPr>
          </a:lstStyle>
          <a:p>
            <a:fld id="{46E7B121-012C-4DD9-A011-2373E589D0D4}" type="datetimeFigureOut">
              <a:rPr lang="ru-RU" smtClean="0"/>
              <a:t>24.05.2023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99" tIns="45350" rIns="90699" bIns="4535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684" y="4751929"/>
            <a:ext cx="5392746" cy="3886652"/>
          </a:xfrm>
          <a:prstGeom prst="rect">
            <a:avLst/>
          </a:prstGeom>
        </p:spPr>
        <p:txBody>
          <a:bodyPr vert="horz" lIns="90699" tIns="45350" rIns="90699" bIns="4535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769"/>
            <a:ext cx="2922054" cy="494894"/>
          </a:xfrm>
          <a:prstGeom prst="rect">
            <a:avLst/>
          </a:prstGeom>
        </p:spPr>
        <p:txBody>
          <a:bodyPr vert="horz" lIns="90699" tIns="45350" rIns="90699" bIns="4535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486" y="9377769"/>
            <a:ext cx="2922054" cy="494894"/>
          </a:xfrm>
          <a:prstGeom prst="rect">
            <a:avLst/>
          </a:prstGeom>
        </p:spPr>
        <p:txBody>
          <a:bodyPr vert="horz" lIns="90699" tIns="45350" rIns="90699" bIns="45350" rtlCol="0" anchor="b"/>
          <a:lstStyle>
            <a:lvl1pPr algn="r">
              <a:defRPr sz="1200"/>
            </a:lvl1pPr>
          </a:lstStyle>
          <a:p>
            <a:fld id="{721EE6B4-338E-450F-9FB6-33FF58A5C0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46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EF486-3F60-4E09-92BE-002449D87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7ACF4D-58CF-4DD9-A865-499639D5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42C77-C1F9-4BD2-864B-D6C104863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A924-65C6-42D4-AC7C-8E743467D194}" type="datetimeFigureOut">
              <a:rPr lang="x-none" smtClean="0"/>
              <a:t>24.05.2023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1E1A0B-FDEF-4F1B-80CE-BAAE6EB5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6BA89F-845A-456C-AF67-7C383B8C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DB56-8935-4140-A73B-EF713538B94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2120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62946-4DFE-4F15-8C95-57D340AC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83409F-F8A5-4F9D-A0B4-0709C9DD18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794134-ED3E-45F0-85D4-FFBCDEE7E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A924-65C6-42D4-AC7C-8E743467D194}" type="datetimeFigureOut">
              <a:rPr lang="x-none" smtClean="0"/>
              <a:t>24.05.2023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B857E9-08C8-4D29-B973-B090D1BC8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F809C8-9CD5-4BCE-84D1-0727E1D1D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DB56-8935-4140-A73B-EF713538B94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000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62177B-3915-4949-A3C7-565E75B5CC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87D34F-C16B-4890-B731-763E29FE0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BC5EAF-E563-4C77-AE64-EC1B9351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A924-65C6-42D4-AC7C-8E743467D194}" type="datetimeFigureOut">
              <a:rPr lang="x-none" smtClean="0"/>
              <a:t>24.05.2023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C790D1-BE10-4658-8DF3-F69EBB15C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DEA4B-8045-4AB6-8811-EE9D2792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DB56-8935-4140-A73B-EF713538B94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581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7717C-739C-4F52-9D50-9B9572C91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72DA3B-5EC6-4FC5-A3FA-468B5725A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BF42F-A75C-4AC0-A2D7-467EA137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A924-65C6-42D4-AC7C-8E743467D194}" type="datetimeFigureOut">
              <a:rPr lang="x-none" smtClean="0"/>
              <a:t>24.05.2023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F337E5-8A87-4013-9D42-5CC07C51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4E3394-899F-4A03-BEEF-F5205A29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DB56-8935-4140-A73B-EF713538B94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190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A1FD5-369D-4789-9E46-78EFC199F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5B8323-84EF-42B7-8541-9FE1B7CB2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8C7F1C-88F5-4D0E-9BD1-698149EA4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A924-65C6-42D4-AC7C-8E743467D194}" type="datetimeFigureOut">
              <a:rPr lang="x-none" smtClean="0"/>
              <a:t>24.05.2023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D93999-9FE3-421C-B20F-B925D8EA0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0C077E-F17A-4275-96B2-018330963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DB56-8935-4140-A73B-EF713538B94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602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67977-16E6-435B-9665-44BCBE7BC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5FD32E-CEE4-498D-BEC9-75FF89F6B8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D9407-BE75-4DC6-B16F-1D75BBB2C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2653E9-1A1A-4452-9076-CABDF8A1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A924-65C6-42D4-AC7C-8E743467D194}" type="datetimeFigureOut">
              <a:rPr lang="x-none" smtClean="0"/>
              <a:t>24.05.2023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D318BF-9BBC-44FC-8DB3-19684BA0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F1519C-F5E0-4A3F-BD2B-9D02210D7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DB56-8935-4140-A73B-EF713538B94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9809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8C6E7-6D07-4026-8DEB-810B6DD45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BA70C9-88BA-4823-BED6-E0F76FA07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6AB4D7-CD45-4E38-B566-CCFC9A909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816039C-D6C0-4F0D-B537-8F2DBD8C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75D4B6A-F3D0-4BC8-8316-69C0AF400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4B5521-FE03-4FF5-9E86-0D2D9E91A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A924-65C6-42D4-AC7C-8E743467D194}" type="datetimeFigureOut">
              <a:rPr lang="x-none" smtClean="0"/>
              <a:t>24.05.2023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C74C61-57F0-4058-9EA3-40721635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A70498B-B42E-42F9-B287-A0BFDC386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DB56-8935-4140-A73B-EF713538B94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114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13A5C-F63D-4341-BA71-741B273CB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C147C81-132B-467E-9ED1-3A540C27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A924-65C6-42D4-AC7C-8E743467D194}" type="datetimeFigureOut">
              <a:rPr lang="x-none" smtClean="0"/>
              <a:t>24.05.2023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20AAE-5F04-46DC-BFD2-63408DC38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8AB4D0-E096-4286-BAF7-00359033A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DB56-8935-4140-A73B-EF713538B94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6152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F436E5D-6A65-4ABC-AAB8-E9E5E93CE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A924-65C6-42D4-AC7C-8E743467D194}" type="datetimeFigureOut">
              <a:rPr lang="x-none" smtClean="0"/>
              <a:t>24.05.2023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9A0755B-FDFD-45BA-AF23-FF9868780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46A80D-479E-4AB3-A04B-ED40FB1D3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DB56-8935-4140-A73B-EF713538B94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381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ADD2B-6F58-4013-B160-EA75D8026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75D6C0-9761-4C85-B208-27901DB0F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9C8413-DB9E-499C-92CC-B7D7F78AB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C4B101-1C07-47E0-A1EB-385884E9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A924-65C6-42D4-AC7C-8E743467D194}" type="datetimeFigureOut">
              <a:rPr lang="x-none" smtClean="0"/>
              <a:t>24.05.2023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D8D309-6907-4236-9F6F-327B31CA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814B4E-83D5-406F-A22F-B4D2F7C48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DB56-8935-4140-A73B-EF713538B94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6062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7A11E-2FDE-407D-85DA-ED389CA95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73797E-8B99-45B1-9F24-F42D032EE7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5612B2-1D8E-4BB7-95C3-C62300C99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D99A66-7289-4314-92AD-7935D7842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1A924-65C6-42D4-AC7C-8E743467D194}" type="datetimeFigureOut">
              <a:rPr lang="x-none" smtClean="0"/>
              <a:t>24.05.2023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29DB2F-952E-4FA4-811A-FF52BC961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2CAF9C-8F35-4395-A04A-739BAE5C9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DB56-8935-4140-A73B-EF713538B94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450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EE964-236B-46F7-A327-13E4C220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4EACF7-5651-473F-94F8-A379FA194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0E0F9D-466C-417A-A432-20826BBB9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1A924-65C6-42D4-AC7C-8E743467D194}" type="datetimeFigureOut">
              <a:rPr lang="x-none" smtClean="0"/>
              <a:t>24.05.2023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A10414-9C03-4308-9017-CF6127C52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F906CD-DBFC-4433-88C6-474040103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6DB56-8935-4140-A73B-EF713538B94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678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D649A-611B-486F-BE21-88CEEFF17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71" y="652509"/>
            <a:ext cx="11971429" cy="530225"/>
          </a:xfrm>
        </p:spPr>
        <p:txBody>
          <a:bodyPr>
            <a:noAutofit/>
          </a:bodyPr>
          <a:lstStyle/>
          <a:p>
            <a:r>
              <a:rPr lang="ru-RU" sz="2400" dirty="0">
                <a:cs typeface="Times New Roman" panose="02020603050405020304" pitchFamily="18" charset="0"/>
              </a:rPr>
              <a:t>Площадка №4 </a:t>
            </a:r>
            <a:br>
              <a:rPr lang="ru-RU" sz="2400" dirty="0">
                <a:cs typeface="Times New Roman" panose="02020603050405020304" pitchFamily="18" charset="0"/>
              </a:rPr>
            </a:br>
            <a:r>
              <a:rPr lang="ru-RU" sz="2400" dirty="0">
                <a:cs typeface="Times New Roman" panose="02020603050405020304" pitchFamily="18" charset="0"/>
              </a:rPr>
              <a:t>г. Гомель (в районе ТЭЦ-2 филиала РУП «</a:t>
            </a:r>
            <a:r>
              <a:rPr lang="ru-RU" sz="2400" dirty="0" err="1">
                <a:cs typeface="Times New Roman" panose="02020603050405020304" pitchFamily="18" charset="0"/>
              </a:rPr>
              <a:t>Гомельэнерго</a:t>
            </a:r>
            <a:r>
              <a:rPr lang="ru-RU" sz="2400" dirty="0">
                <a:cs typeface="Times New Roman" panose="02020603050405020304" pitchFamily="18" charset="0"/>
              </a:rPr>
              <a:t>» </a:t>
            </a:r>
            <a:br>
              <a:rPr lang="ru-RU" sz="2400" dirty="0">
                <a:cs typeface="Times New Roman" panose="02020603050405020304" pitchFamily="18" charset="0"/>
              </a:rPr>
            </a:br>
            <a:endParaRPr lang="x-none" sz="2400" dirty="0"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264F14-CD33-4C3E-810A-D3F8069DC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571" y="1182734"/>
            <a:ext cx="6172200" cy="48736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x-none" sz="14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8AFE0E-8810-4B4F-AC0B-ED3BEB1EA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18646" y="1182734"/>
            <a:ext cx="4952783" cy="48736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+mj-lt"/>
                <a:cs typeface="Times New Roman" panose="02020603050405020304" pitchFamily="18" charset="0"/>
              </a:rPr>
              <a:t>Общая информация</a:t>
            </a:r>
          </a:p>
          <a:p>
            <a:pPr algn="just"/>
            <a:r>
              <a:rPr lang="ru-RU" dirty="0">
                <a:latin typeface="+mj-lt"/>
                <a:cs typeface="Times New Roman" panose="02020603050405020304" pitchFamily="18" charset="0"/>
              </a:rPr>
              <a:t>Адрес: г. Гомель (в районе ТЭЦ-2 филиала РУП «</a:t>
            </a:r>
            <a:r>
              <a:rPr lang="ru-RU" dirty="0" err="1">
                <a:latin typeface="+mj-lt"/>
                <a:cs typeface="Times New Roman" panose="02020603050405020304" pitchFamily="18" charset="0"/>
              </a:rPr>
              <a:t>Гомельэнерго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»)</a:t>
            </a:r>
          </a:p>
          <a:p>
            <a:pPr algn="just"/>
            <a:r>
              <a:rPr lang="ru-RU" dirty="0">
                <a:latin typeface="+mj-lt"/>
                <a:cs typeface="Times New Roman" panose="02020603050405020304" pitchFamily="18" charset="0"/>
              </a:rPr>
              <a:t>Площадь: 0,6064 га</a:t>
            </a:r>
          </a:p>
          <a:p>
            <a:pPr algn="just"/>
            <a:r>
              <a:rPr lang="ru-RU" dirty="0">
                <a:latin typeface="+mj-lt"/>
                <a:cs typeface="Times New Roman" panose="02020603050405020304" pitchFamily="18" charset="0"/>
              </a:rPr>
              <a:t>Землепользователь: нет</a:t>
            </a:r>
          </a:p>
          <a:p>
            <a:pPr algn="just"/>
            <a:r>
              <a:rPr lang="ru-RU" dirty="0">
                <a:latin typeface="+mj-lt"/>
                <a:cs typeface="Times New Roman" panose="02020603050405020304" pitchFamily="18" charset="0"/>
              </a:rPr>
              <a:t>Форма собственности: государственная</a:t>
            </a:r>
          </a:p>
          <a:p>
            <a:r>
              <a:rPr lang="ru-RU" dirty="0">
                <a:latin typeface="+mj-lt"/>
                <a:cs typeface="Times New Roman" panose="02020603050405020304" pitchFamily="18" charset="0"/>
              </a:rPr>
              <a:t>Наличие правоустанавливающих документов на участок: отсутствуют (разработан градостроительный паспорт)</a:t>
            </a:r>
            <a:endParaRPr lang="x-none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+mj-lt"/>
                <a:cs typeface="Times New Roman" panose="02020603050405020304" pitchFamily="18" charset="0"/>
              </a:rPr>
              <a:t>Категория земель: земли населенных пунктов</a:t>
            </a:r>
          </a:p>
          <a:p>
            <a:pPr algn="just"/>
            <a:r>
              <a:rPr lang="ru-RU" dirty="0">
                <a:latin typeface="+mj-lt"/>
                <a:cs typeface="Times New Roman" panose="02020603050405020304" pitchFamily="18" charset="0"/>
              </a:rPr>
              <a:t>Наличие объектов недвижимости: отсутствуют</a:t>
            </a:r>
            <a:endParaRPr lang="x-none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3D6C7C-291A-CDA1-B929-3387B6B7C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78" t="10065" r="41957" b="4381"/>
          <a:stretch/>
        </p:blipFill>
        <p:spPr bwMode="auto">
          <a:xfrm>
            <a:off x="1459683" y="1291962"/>
            <a:ext cx="3724713" cy="46939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4553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22D649A-611B-486F-BE21-88CEEFF1725D}"/>
              </a:ext>
            </a:extLst>
          </p:cNvPr>
          <p:cNvSpPr txBox="1">
            <a:spLocks/>
          </p:cNvSpPr>
          <p:nvPr/>
        </p:nvSpPr>
        <p:spPr>
          <a:xfrm>
            <a:off x="247606" y="238173"/>
            <a:ext cx="7239773" cy="944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cs typeface="Times New Roman" panose="02020603050405020304" pitchFamily="18" charset="0"/>
              </a:rPr>
              <a:t>Площадка №4 </a:t>
            </a:r>
          </a:p>
          <a:p>
            <a:r>
              <a:rPr lang="ru-RU" sz="2400" dirty="0">
                <a:cs typeface="Times New Roman" panose="02020603050405020304" pitchFamily="18" charset="0"/>
              </a:rPr>
              <a:t>г. Гомель </a:t>
            </a:r>
          </a:p>
          <a:p>
            <a:r>
              <a:rPr lang="ru-RU" sz="2400" dirty="0">
                <a:cs typeface="Times New Roman" panose="02020603050405020304" pitchFamily="18" charset="0"/>
              </a:rPr>
              <a:t>(в районе ТЭЦ-2 филиала РУП «</a:t>
            </a:r>
            <a:r>
              <a:rPr lang="ru-RU" sz="2400" dirty="0" err="1">
                <a:cs typeface="Times New Roman" panose="02020603050405020304" pitchFamily="18" charset="0"/>
              </a:rPr>
              <a:t>Гомельэнерго</a:t>
            </a:r>
            <a:r>
              <a:rPr lang="ru-RU" sz="2400" dirty="0">
                <a:cs typeface="Times New Roman" panose="02020603050405020304" pitchFamily="18" charset="0"/>
              </a:rPr>
              <a:t>»</a:t>
            </a:r>
            <a:endParaRPr lang="x-none" sz="2400" dirty="0"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1A2C3C-CAC1-C04A-6EFE-37B66D01A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6" y="1182848"/>
            <a:ext cx="3393146" cy="25448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6DA5A0-E8C2-259D-0560-80BC1EB3F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44" y="3915864"/>
            <a:ext cx="3418548" cy="26107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348F6C-6E44-37FB-D84E-B1031CF25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355" y="1182848"/>
            <a:ext cx="7401000" cy="534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9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2BDDB-5F24-44EB-8E3E-3CFFD347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75" y="165138"/>
            <a:ext cx="10524583" cy="771217"/>
          </a:xfrm>
        </p:spPr>
        <p:txBody>
          <a:bodyPr>
            <a:normAutofit/>
          </a:bodyPr>
          <a:lstStyle/>
          <a:p>
            <a:r>
              <a:rPr lang="ru-RU" sz="2900" dirty="0">
                <a:cs typeface="Times New Roman" panose="02020603050405020304" pitchFamily="18" charset="0"/>
              </a:rPr>
              <a:t>Транспортная инфраструктура</a:t>
            </a:r>
            <a:endParaRPr lang="x-none" sz="2900" dirty="0"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F8F4727-3C9A-4CDB-9CBC-6E48AF604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758" y="829994"/>
            <a:ext cx="5286103" cy="139717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Расстояние от объекта:</a:t>
            </a:r>
          </a:p>
          <a:p>
            <a:pPr marL="0" indent="0"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до автодороги – ориентировочно 105 м</a:t>
            </a:r>
          </a:p>
          <a:p>
            <a:pPr marL="0" indent="0"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до железной дороги – ориентировочно 3400 м</a:t>
            </a:r>
          </a:p>
          <a:p>
            <a:pPr marL="0" indent="0"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Наличие подъездных путей - имеются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B12BDDB-5F24-44EB-8E3E-3CFFD347E16C}"/>
              </a:ext>
            </a:extLst>
          </p:cNvPr>
          <p:cNvSpPr txBox="1">
            <a:spLocks/>
          </p:cNvSpPr>
          <p:nvPr/>
        </p:nvSpPr>
        <p:spPr>
          <a:xfrm>
            <a:off x="437991" y="2261659"/>
            <a:ext cx="10515600" cy="598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dirty="0">
                <a:cs typeface="Times New Roman" panose="02020603050405020304" pitchFamily="18" charset="0"/>
              </a:rPr>
              <a:t>Потенциальная инженерная инфраструктура</a:t>
            </a:r>
            <a:endParaRPr lang="x-none" sz="2900" dirty="0">
              <a:cs typeface="Times New Roman" panose="02020603050405020304" pitchFamily="18" charset="0"/>
            </a:endParaRPr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2B89CAAC-4D70-4925-B9F4-D22BBF4BCC27}"/>
              </a:ext>
            </a:extLst>
          </p:cNvPr>
          <p:cNvSpPr txBox="1">
            <a:spLocks/>
          </p:cNvSpPr>
          <p:nvPr/>
        </p:nvSpPr>
        <p:spPr>
          <a:xfrm>
            <a:off x="584309" y="2860430"/>
            <a:ext cx="10778200" cy="375138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Электроснабжение: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Предполагаемой точкой подключения к электрическим сетям энергосистемы является подстанция 110кВ «Урицкое» (далее-ПС-110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кВ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«Урицкое»). Для подключения объекта на ПС-110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кВ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«Урицкое» предусмотреть установку на разных секциях шин РУ 10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кВ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двух линейных ячеек 10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кВ.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На объекте необходимо строительство трансформаторной подстанции (далее-ТП). Мощность силовых трансформаторов в ТП, а также их количество определяется проектом в зависимости от мощности и категории надежности электроснабжения объекта. Для электроснабжения ТП необходимо проложить две ЛЭП 10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кВ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от разных секций РУ 10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кВ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ПС-110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кВ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«Урицкое» протяженностью около 4000 м по трассе. Данная схема позволит запитать объект электрической мощностью до 2000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кВ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по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II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категории надежности.   Ориентировочная стоимость – 150 тыс. руб. без замены трансформаторов на ПС-110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кВ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«Урицкое».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* Данные о потребности в электросетевой инфраструктуре и стоимости приведены ориентировочно и подлежат уточнению на стадии выдачи технических условий, а также по результатам разработки проектно-сметной документации.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ru-RU" sz="1400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Теплоснабжение: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Имеется техническая возможность подключения данного объекта к сетям централизованного теплоснабжения. Ближайшая возможная точка подключения к существующим трубопроводам тепловой сети 2Ду-1000 мм находится на расстоянии около 330 м от объекта. Максимальная потребляемая тепловая мощность при этом составит не более 20ГКал/ч. Ориентировочная стоимость – 990 тыс. руб.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** Объемы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теплосетевого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строительства и их стоимость подлежат уточнению на стадии выдачи технических условий, а также по результатам разработки проектно-сметной документации.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4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Газоснабжение: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газоснабжение природным газом объекта возможно от газопровода высокого давления первой категории ф820 мм, который находится на балансе филиала ПУ «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Гомельгаз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», проложенного в районе ТЭЦ-2. Примерная стоимость проектирования и строительства газопровода 40 тыс. белорусских рублей.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61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D649A-611B-486F-BE21-88CEEFF17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68" y="93786"/>
            <a:ext cx="11758246" cy="691660"/>
          </a:xfrm>
        </p:spPr>
        <p:txBody>
          <a:bodyPr>
            <a:noAutofit/>
          </a:bodyPr>
          <a:lstStyle/>
          <a:p>
            <a:br>
              <a:rPr lang="ru-RU" sz="2000" dirty="0">
                <a:cs typeface="Times New Roman" panose="02020603050405020304" pitchFamily="18" charset="0"/>
              </a:rPr>
            </a:br>
            <a:br>
              <a:rPr lang="ru-RU" sz="2000" dirty="0">
                <a:cs typeface="Times New Roman" panose="02020603050405020304" pitchFamily="18" charset="0"/>
              </a:rPr>
            </a:br>
            <a:r>
              <a:rPr lang="ru-RU" sz="2400" dirty="0">
                <a:cs typeface="Times New Roman" panose="02020603050405020304" pitchFamily="18" charset="0"/>
              </a:rPr>
              <a:t>Площадка №4 </a:t>
            </a:r>
            <a:br>
              <a:rPr lang="ru-RU" sz="2400" dirty="0">
                <a:cs typeface="Times New Roman" panose="02020603050405020304" pitchFamily="18" charset="0"/>
              </a:rPr>
            </a:br>
            <a:r>
              <a:rPr lang="ru-RU" sz="2400" dirty="0">
                <a:cs typeface="Times New Roman" panose="02020603050405020304" pitchFamily="18" charset="0"/>
              </a:rPr>
              <a:t>г. Гомель (в районе ТЭЦ-2 филиала РУП «</a:t>
            </a:r>
            <a:r>
              <a:rPr lang="ru-RU" sz="2400" dirty="0" err="1">
                <a:cs typeface="Times New Roman" panose="02020603050405020304" pitchFamily="18" charset="0"/>
              </a:rPr>
              <a:t>Гомельэнерго</a:t>
            </a:r>
            <a:r>
              <a:rPr lang="ru-RU" sz="2400" dirty="0">
                <a:cs typeface="Times New Roman" panose="02020603050405020304" pitchFamily="18" charset="0"/>
              </a:rPr>
              <a:t>»</a:t>
            </a:r>
            <a:endParaRPr lang="x-none" sz="2000" dirty="0"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B12BDDB-5F24-44EB-8E3E-3CFFD347E16C}"/>
              </a:ext>
            </a:extLst>
          </p:cNvPr>
          <p:cNvSpPr txBox="1">
            <a:spLocks/>
          </p:cNvSpPr>
          <p:nvPr/>
        </p:nvSpPr>
        <p:spPr>
          <a:xfrm>
            <a:off x="234461" y="904384"/>
            <a:ext cx="11523785" cy="385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cs typeface="Times New Roman" panose="02020603050405020304" pitchFamily="18" charset="0"/>
              </a:rPr>
              <a:t>Инженерно-техническое обеспечение</a:t>
            </a:r>
            <a:endParaRPr lang="x-none" sz="2800" dirty="0"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60586" y="1360330"/>
            <a:ext cx="8616457" cy="4208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4835776" y="5996981"/>
            <a:ext cx="445477" cy="38686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B12BDDB-5F24-44EB-8E3E-3CFFD347E16C}"/>
              </a:ext>
            </a:extLst>
          </p:cNvPr>
          <p:cNvSpPr txBox="1">
            <a:spLocks/>
          </p:cNvSpPr>
          <p:nvPr/>
        </p:nvSpPr>
        <p:spPr>
          <a:xfrm>
            <a:off x="5427792" y="6056849"/>
            <a:ext cx="3716216" cy="385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подключение  к газопроводу</a:t>
            </a:r>
            <a:endParaRPr lang="x-none" sz="2000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B12BDDB-5F24-44EB-8E3E-3CFFD347E16C}"/>
              </a:ext>
            </a:extLst>
          </p:cNvPr>
          <p:cNvSpPr txBox="1">
            <a:spLocks/>
          </p:cNvSpPr>
          <p:nvPr/>
        </p:nvSpPr>
        <p:spPr>
          <a:xfrm>
            <a:off x="1160586" y="6073808"/>
            <a:ext cx="3716216" cy="385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подключение к электросети</a:t>
            </a:r>
            <a:endParaRPr lang="x-none" sz="2000" dirty="0"/>
          </a:p>
        </p:txBody>
      </p:sp>
      <p:pic>
        <p:nvPicPr>
          <p:cNvPr id="16" name="Picture 16" descr="Love as Art — лучший подарок на день влюбленны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3" y="5906755"/>
            <a:ext cx="685795" cy="6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Файл:Яндекс.Карты логотип.png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525" y="5890922"/>
            <a:ext cx="300038" cy="49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FB12BDDB-5F24-44EB-8E3E-3CFFD347E16C}"/>
              </a:ext>
            </a:extLst>
          </p:cNvPr>
          <p:cNvSpPr txBox="1">
            <a:spLocks/>
          </p:cNvSpPr>
          <p:nvPr/>
        </p:nvSpPr>
        <p:spPr>
          <a:xfrm>
            <a:off x="9449408" y="6043598"/>
            <a:ext cx="1968868" cy="385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площадка</a:t>
            </a:r>
            <a:endParaRPr lang="x-none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60EA49-59B9-6DB9-6692-78A884A054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68" t="13187" r="11526" b="35902"/>
          <a:stretch/>
        </p:blipFill>
        <p:spPr>
          <a:xfrm>
            <a:off x="3431557" y="1408930"/>
            <a:ext cx="3854343" cy="40818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5130B6-B218-E8A9-9582-601A4C4DF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882" y="1635189"/>
            <a:ext cx="298730" cy="4938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C850A5-DAC1-FC92-CF60-170FDF497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9593" y="2000981"/>
            <a:ext cx="298730" cy="2560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7B9826-F9F0-1A69-F2DE-0FF3390B7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0119" y="1777579"/>
            <a:ext cx="465143" cy="4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37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D649A-611B-486F-BE21-88CEEFF17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11" y="375138"/>
            <a:ext cx="4451303" cy="530225"/>
          </a:xfrm>
        </p:spPr>
        <p:txBody>
          <a:bodyPr>
            <a:normAutofit fontScale="90000"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Ограничения</a:t>
            </a:r>
            <a:endParaRPr lang="x-none" dirty="0"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264F14-CD33-4C3E-810A-D3F8069DC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571" y="1182734"/>
            <a:ext cx="6172200" cy="487362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>
                <a:latin typeface="+mj-lt"/>
                <a:cs typeface="Times New Roman" panose="02020603050405020304" pitchFamily="18" charset="0"/>
              </a:rPr>
              <a:t>Производственная зона. Наличие обременения в связи с присутствием на участке зеленых насаждений в виде древесно-кустарниковой растительности и травяного покрова. </a:t>
            </a:r>
          </a:p>
          <a:p>
            <a:pPr marL="0" indent="0" algn="just">
              <a:buNone/>
            </a:pPr>
            <a:r>
              <a:rPr lang="ru-RU" sz="1600" dirty="0" err="1">
                <a:latin typeface="+mj-lt"/>
                <a:cs typeface="Times New Roman" panose="02020603050405020304" pitchFamily="18" charset="0"/>
              </a:rPr>
              <a:t>Водоохранная</a:t>
            </a:r>
            <a:r>
              <a:rPr lang="ru-RU" sz="1600" dirty="0">
                <a:latin typeface="+mj-lt"/>
                <a:cs typeface="Times New Roman" panose="02020603050405020304" pitchFamily="18" charset="0"/>
              </a:rPr>
              <a:t> зона.</a:t>
            </a:r>
          </a:p>
          <a:p>
            <a:pPr marL="0" indent="0">
              <a:buNone/>
            </a:pPr>
            <a:endParaRPr lang="x-none" sz="1600" i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8AFE0E-8810-4B4F-AC0B-ED3BEB1EA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18646" y="1182734"/>
            <a:ext cx="3932237" cy="48736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+mj-lt"/>
                <a:cs typeface="Times New Roman" panose="02020603050405020304" pitchFamily="18" charset="0"/>
              </a:rPr>
              <a:t>Общая информация</a:t>
            </a:r>
          </a:p>
          <a:p>
            <a:pPr algn="just"/>
            <a:r>
              <a:rPr lang="ru-RU" dirty="0">
                <a:latin typeface="+mj-lt"/>
                <a:cs typeface="Times New Roman" panose="02020603050405020304" pitchFamily="18" charset="0"/>
              </a:rPr>
              <a:t>Санитарные ограничения: Требуется расчетная санитарно-защитная зона с учетом суммарных выбросов.   Основание: Специфические санитарно-эпидемиологические требования к установлению санитарно-защитных зон объектов, являющихся объектами воздействия на здоровье человека и окружающую среду, утвержденные постановлением Совета Министров Республики Беларусь от 11.12.2019 № 847</a:t>
            </a:r>
          </a:p>
        </p:txBody>
      </p:sp>
    </p:spTree>
    <p:extLst>
      <p:ext uri="{BB962C8B-B14F-4D97-AF65-F5344CB8AC3E}">
        <p14:creationId xmlns:p14="http://schemas.microsoft.com/office/powerpoint/2010/main" val="3366729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869" y="199664"/>
            <a:ext cx="10515600" cy="758279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cs typeface="Times New Roman" panose="02020603050405020304" pitchFamily="18" charset="0"/>
              </a:rPr>
              <a:t>Инвестиционные предложения города </a:t>
            </a:r>
            <a:r>
              <a:rPr lang="ru-RU" sz="1800" dirty="0">
                <a:cs typeface="Times New Roman" panose="02020603050405020304" pitchFamily="18" charset="0"/>
              </a:rPr>
              <a:t>*</a:t>
            </a:r>
            <a:endParaRPr lang="en-US" sz="1600" dirty="0"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785" y="957942"/>
            <a:ext cx="11569792" cy="5408023"/>
          </a:xfrm>
        </p:spPr>
        <p:txBody>
          <a:bodyPr>
            <a:noAutofit/>
          </a:bodyPr>
          <a:lstStyle/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latin typeface="+mj-lt"/>
              <a:cs typeface="Times New Roman" panose="02020603050405020304" pitchFamily="18" charset="0"/>
            </a:endParaRP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latin typeface="+mj-lt"/>
              <a:cs typeface="Times New Roman" panose="02020603050405020304" pitchFamily="18" charset="0"/>
            </a:endParaRP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+mj-lt"/>
                <a:cs typeface="Times New Roman" panose="02020603050405020304" pitchFamily="18" charset="0"/>
              </a:rPr>
              <a:t>ОБРАБАТЫВАЮЩАЯ ПРОМЫШЛЕННОСТЬ</a:t>
            </a: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-ПРОИЗВОДСТВО ПРОДУКТОВ ПИТАНИЯ, НАПИТКОВ И ТАБАЧНЫХ ИЗДЕЛИЙ</a:t>
            </a: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-ПРОИЗВОДСТВО ТЕКСТИЛЬНЫХ ИЗДЕЛИЙ, ОДЕЖДЫ, ИЗДЕЛИЙ ИЗ КОЖИ И МЕХА.</a:t>
            </a: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-ПРОИЗВОДСТВО ИЗДЕЛИЙ ИЗ ДЕРЕВА И БУМАГИ; ПОЛИГРАФИЧЕСКАЯ ДЕЯТЕЛЬНОСТЬ И ТИРАЖИРОВАНИЕ ЗАПИСАННЫХ </a:t>
            </a: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  НОСИТЕЛЕЙ ИНФОРМАЦИИ.</a:t>
            </a: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-ПРОИЗВОДСТВО ХИМИЧЕСКИХ ПРОДУКТОВ</a:t>
            </a: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-ПРОИЗВОДСТВО ОСНОВНЫХ ФАРМАЦЕВТИЧЕСКИХ ПРОДУКТОВ И ФАРМАЦЕВТИЧЕСКИХ ПРЕПАРАТОВ</a:t>
            </a: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-ПРОИЗВОДСТВО РЕЗИНОВЫХ И ПЛАСТМАССОВЫХ ИЗДЕЛИЙ, ПРОЧИХ НЕМЕТАЛЛИЧЕСКИХ МИНЕРАЛЬНЫХ ПРОДУКТОВ</a:t>
            </a: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-МЕТАЛЛУРГИЧЕСКОЕ ПРОИЗВОДСТВО. ПРОИЗВОДСТВО ГОТОВЫХ МЕТАЛЛИЧЕСКИХ ИЗДЕЛИЙ, КРОМЕ МАШИН И  	ОБОРУДОВАНИЯ .</a:t>
            </a: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-ПРОИЗВОДСТВО ВЫЧИСЛИТЕЛЬНОЙ, ЭЛЕКТРОННОЙ И ОПТИЧЕСКОЙ АППАРАТУРЫ.</a:t>
            </a: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-ПРОИЗВОДСТВО ЭЛЕКТРООБОРУДОВАНИЯ</a:t>
            </a: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-ПРОИЗВОДСТВО МАШИН И ОБОРУДОВАНИЯ, НЕ ВКЛЮЧЕННЫХ В ДРУГИЕ ГРУППИРОВКИ.</a:t>
            </a: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-ПРОИЗВОДСТВО ТРАНСПОРТНЫХ СРЕДСТВ И ОБОРУДОВАНИЯ</a:t>
            </a: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latin typeface="+mj-lt"/>
                <a:cs typeface="Times New Roman" panose="02020603050405020304" pitchFamily="18" charset="0"/>
              </a:rPr>
              <a:t>-ПРОИЗВОДСТВО ПРОЧИХ ГОТОВЫХ ИЗДЕЛИЙ; РЕМОНТ, МОНТАЖ МАШИН И ОБОРУДОВАНИЯ.</a:t>
            </a: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latin typeface="+mj-lt"/>
              <a:cs typeface="Times New Roman" panose="02020603050405020304" pitchFamily="18" charset="0"/>
            </a:endParaRPr>
          </a:p>
          <a:p>
            <a:pPr marL="0" indent="45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+mj-lt"/>
                <a:cs typeface="Times New Roman" panose="02020603050405020304" pitchFamily="18" charset="0"/>
              </a:rPr>
              <a:t>ТРАНСПОРТНАЯ ДЕЯТЕЛЬНОСТЬ, СКЛАДИРОВАНИЕ, ПОЧТОВАЯ И КУРЬЕРСКАЯ ДЕЯТЕЛЬНОСТЬ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9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9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900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900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050" dirty="0">
                <a:latin typeface="+mj-lt"/>
                <a:cs typeface="Times New Roman" panose="02020603050405020304" pitchFamily="18" charset="0"/>
              </a:rPr>
              <a:t>*в соответствии с специфическими санитарно-эпидемиологическими требованиями к установлению санитарно-защитных зон объектов, являющихся объектами воздействия на здоровье человека и окружающую среду, утвержденные постановлением СМ РБ от 11.12.2019 № 847.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9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08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2BDDB-5F24-44EB-8E3E-3CFFD347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994" y="121285"/>
            <a:ext cx="10515600" cy="771217"/>
          </a:xfrm>
        </p:spPr>
        <p:txBody>
          <a:bodyPr>
            <a:normAutofit/>
          </a:bodyPr>
          <a:lstStyle/>
          <a:p>
            <a:r>
              <a:rPr lang="ru-RU" sz="2900" dirty="0">
                <a:cs typeface="Times New Roman" panose="02020603050405020304" pitchFamily="18" charset="0"/>
              </a:rPr>
              <a:t>Финансовый блок с ориентировочными стоимостями</a:t>
            </a:r>
            <a:endParaRPr lang="x-none" sz="2900" dirty="0"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55F08868-B8FC-4BA2-B9AC-FB6C2ED3A1B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27825154"/>
              </p:ext>
            </p:extLst>
          </p:nvPr>
        </p:nvGraphicFramePr>
        <p:xfrm>
          <a:off x="731018" y="1031839"/>
          <a:ext cx="10722428" cy="3040535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795575">
                  <a:extLst>
                    <a:ext uri="{9D8B030D-6E8A-4147-A177-3AD203B41FA5}">
                      <a16:colId xmlns:a16="http://schemas.microsoft.com/office/drawing/2014/main" val="3044292383"/>
                    </a:ext>
                  </a:extLst>
                </a:gridCol>
                <a:gridCol w="4094755">
                  <a:extLst>
                    <a:ext uri="{9D8B030D-6E8A-4147-A177-3AD203B41FA5}">
                      <a16:colId xmlns:a16="http://schemas.microsoft.com/office/drawing/2014/main" val="2841256447"/>
                    </a:ext>
                  </a:extLst>
                </a:gridCol>
                <a:gridCol w="2394836">
                  <a:extLst>
                    <a:ext uri="{9D8B030D-6E8A-4147-A177-3AD203B41FA5}">
                      <a16:colId xmlns:a16="http://schemas.microsoft.com/office/drawing/2014/main" val="365309803"/>
                    </a:ext>
                  </a:extLst>
                </a:gridCol>
                <a:gridCol w="3437262">
                  <a:extLst>
                    <a:ext uri="{9D8B030D-6E8A-4147-A177-3AD203B41FA5}">
                      <a16:colId xmlns:a16="http://schemas.microsoft.com/office/drawing/2014/main" val="2598786781"/>
                    </a:ext>
                  </a:extLst>
                </a:gridCol>
              </a:tblGrid>
              <a:tr h="820407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№ п/п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Критерий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Ориентировочная стоимость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Источник финансирования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276468"/>
                  </a:ext>
                </a:extLst>
              </a:tr>
              <a:tr h="116505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Ориентировочная стоимость градостроительного паспорта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2 177,36 руб.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Средства инвестора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358192"/>
                  </a:ext>
                </a:extLst>
              </a:tr>
              <a:tr h="1055077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2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Участок включен в перечень по 10 Декрету – представляется без взимания платы за право заключения договора аренды. Дальнейшее</a:t>
                      </a:r>
                      <a:r>
                        <a:rPr lang="ru-RU" baseline="0" dirty="0">
                          <a:latin typeface="+mj-lt"/>
                          <a:cs typeface="Times New Roman" panose="02020603050405020304" pitchFamily="18" charset="0"/>
                        </a:rPr>
                        <a:t> формирование за счет средств инвестора.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86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2BDDB-5F24-44EB-8E3E-3CFFD347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994" y="121285"/>
            <a:ext cx="10515600" cy="771217"/>
          </a:xfrm>
        </p:spPr>
        <p:txBody>
          <a:bodyPr>
            <a:normAutofit/>
          </a:bodyPr>
          <a:lstStyle/>
          <a:p>
            <a:r>
              <a:rPr lang="ru-RU" sz="2900" dirty="0">
                <a:cs typeface="Times New Roman" panose="02020603050405020304" pitchFamily="18" charset="0"/>
              </a:rPr>
              <a:t>Финансовый блок: подведение инфраструктуры</a:t>
            </a:r>
            <a:endParaRPr lang="x-none" sz="2900" dirty="0"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55F08868-B8FC-4BA2-B9AC-FB6C2ED3A1B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8982729"/>
              </p:ext>
            </p:extLst>
          </p:nvPr>
        </p:nvGraphicFramePr>
        <p:xfrm>
          <a:off x="731018" y="1031839"/>
          <a:ext cx="10515602" cy="41286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63879">
                  <a:extLst>
                    <a:ext uri="{9D8B030D-6E8A-4147-A177-3AD203B41FA5}">
                      <a16:colId xmlns:a16="http://schemas.microsoft.com/office/drawing/2014/main" val="3044292383"/>
                    </a:ext>
                  </a:extLst>
                </a:gridCol>
                <a:gridCol w="2902236">
                  <a:extLst>
                    <a:ext uri="{9D8B030D-6E8A-4147-A177-3AD203B41FA5}">
                      <a16:colId xmlns:a16="http://schemas.microsoft.com/office/drawing/2014/main" val="2841256447"/>
                    </a:ext>
                  </a:extLst>
                </a:gridCol>
                <a:gridCol w="2145052">
                  <a:extLst>
                    <a:ext uri="{9D8B030D-6E8A-4147-A177-3AD203B41FA5}">
                      <a16:colId xmlns:a16="http://schemas.microsoft.com/office/drawing/2014/main" val="365309803"/>
                    </a:ext>
                  </a:extLst>
                </a:gridCol>
                <a:gridCol w="2468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6225">
                  <a:extLst>
                    <a:ext uri="{9D8B030D-6E8A-4147-A177-3AD203B41FA5}">
                      <a16:colId xmlns:a16="http://schemas.microsoft.com/office/drawing/2014/main" val="2598786781"/>
                    </a:ext>
                  </a:extLst>
                </a:gridCol>
              </a:tblGrid>
              <a:tr h="867299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№ п/п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Критерий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Ориентировочная стоимость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Мощность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Источник финансирования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276468"/>
                  </a:ext>
                </a:extLst>
              </a:tr>
              <a:tr h="597907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1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Электроснабжение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150 тыс. руб.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без замены </a:t>
                      </a:r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трансформаторов на ПС-110 </a:t>
                      </a:r>
                      <a:r>
                        <a:rPr lang="ru-RU" sz="1400" i="0" kern="120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400" i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«Урицкое»</a:t>
                      </a:r>
                      <a:endParaRPr lang="en-US" sz="1400" i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2000 кВт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Средства инвестора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679041"/>
                  </a:ext>
                </a:extLst>
              </a:tr>
              <a:tr h="562708"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FF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7028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2 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Теплоснабжение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990 тыс. руб.</a:t>
                      </a:r>
                      <a:endParaRPr lang="x-none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тепловая нагрузка 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до 20Гкал/ч</a:t>
                      </a:r>
                      <a:endParaRPr lang="x-none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Средства инвестора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937752"/>
                  </a:ext>
                </a:extLst>
              </a:tr>
              <a:tr h="85578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3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+mj-lt"/>
                          <a:cs typeface="Times New Roman" panose="02020603050405020304" pitchFamily="18" charset="0"/>
                        </a:rPr>
                        <a:t>Газоснабжение</a:t>
                      </a: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30 тыс. руб.</a:t>
                      </a:r>
                      <a:endParaRPr lang="x-none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Средства инвестора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5670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одним вырезанным углом 7"/>
          <p:cNvSpPr/>
          <p:nvPr/>
        </p:nvSpPr>
        <p:spPr>
          <a:xfrm>
            <a:off x="-1" y="2512450"/>
            <a:ext cx="12019588" cy="4293096"/>
          </a:xfrm>
          <a:custGeom>
            <a:avLst/>
            <a:gdLst>
              <a:gd name="connsiteX0" fmla="*/ 0 w 9144000"/>
              <a:gd name="connsiteY0" fmla="*/ 0 h 4293096"/>
              <a:gd name="connsiteX1" fmla="*/ 6997452 w 9144000"/>
              <a:gd name="connsiteY1" fmla="*/ 0 h 4293096"/>
              <a:gd name="connsiteX2" fmla="*/ 9144000 w 9144000"/>
              <a:gd name="connsiteY2" fmla="*/ 2146548 h 4293096"/>
              <a:gd name="connsiteX3" fmla="*/ 9144000 w 9144000"/>
              <a:gd name="connsiteY3" fmla="*/ 4293096 h 4293096"/>
              <a:gd name="connsiteX4" fmla="*/ 0 w 9144000"/>
              <a:gd name="connsiteY4" fmla="*/ 4293096 h 4293096"/>
              <a:gd name="connsiteX5" fmla="*/ 0 w 9144000"/>
              <a:gd name="connsiteY5" fmla="*/ 0 h 4293096"/>
              <a:gd name="connsiteX0" fmla="*/ 0 w 9144000"/>
              <a:gd name="connsiteY0" fmla="*/ 0 h 4293096"/>
              <a:gd name="connsiteX1" fmla="*/ 6997452 w 9144000"/>
              <a:gd name="connsiteY1" fmla="*/ 0 h 4293096"/>
              <a:gd name="connsiteX2" fmla="*/ 9134764 w 9144000"/>
              <a:gd name="connsiteY2" fmla="*/ 4280148 h 4293096"/>
              <a:gd name="connsiteX3" fmla="*/ 9144000 w 9144000"/>
              <a:gd name="connsiteY3" fmla="*/ 4293096 h 4293096"/>
              <a:gd name="connsiteX4" fmla="*/ 0 w 9144000"/>
              <a:gd name="connsiteY4" fmla="*/ 4293096 h 4293096"/>
              <a:gd name="connsiteX5" fmla="*/ 0 w 9144000"/>
              <a:gd name="connsiteY5" fmla="*/ 0 h 4293096"/>
              <a:gd name="connsiteX0" fmla="*/ 0 w 9144000"/>
              <a:gd name="connsiteY0" fmla="*/ 0 h 4293096"/>
              <a:gd name="connsiteX1" fmla="*/ 4559052 w 9144000"/>
              <a:gd name="connsiteY1" fmla="*/ 18473 h 4293096"/>
              <a:gd name="connsiteX2" fmla="*/ 9134764 w 9144000"/>
              <a:gd name="connsiteY2" fmla="*/ 4280148 h 4293096"/>
              <a:gd name="connsiteX3" fmla="*/ 9144000 w 9144000"/>
              <a:gd name="connsiteY3" fmla="*/ 4293096 h 4293096"/>
              <a:gd name="connsiteX4" fmla="*/ 0 w 9144000"/>
              <a:gd name="connsiteY4" fmla="*/ 4293096 h 4293096"/>
              <a:gd name="connsiteX5" fmla="*/ 0 w 9144000"/>
              <a:gd name="connsiteY5" fmla="*/ 0 h 4293096"/>
              <a:gd name="connsiteX0" fmla="*/ 0 w 9144000"/>
              <a:gd name="connsiteY0" fmla="*/ 0 h 4293096"/>
              <a:gd name="connsiteX1" fmla="*/ 4817670 w 9144000"/>
              <a:gd name="connsiteY1" fmla="*/ 18473 h 4293096"/>
              <a:gd name="connsiteX2" fmla="*/ 9134764 w 9144000"/>
              <a:gd name="connsiteY2" fmla="*/ 4280148 h 4293096"/>
              <a:gd name="connsiteX3" fmla="*/ 9144000 w 9144000"/>
              <a:gd name="connsiteY3" fmla="*/ 4293096 h 4293096"/>
              <a:gd name="connsiteX4" fmla="*/ 0 w 9144000"/>
              <a:gd name="connsiteY4" fmla="*/ 4293096 h 4293096"/>
              <a:gd name="connsiteX5" fmla="*/ 0 w 9144000"/>
              <a:gd name="connsiteY5" fmla="*/ 0 h 4293096"/>
              <a:gd name="connsiteX0" fmla="*/ 0 w 9134764"/>
              <a:gd name="connsiteY0" fmla="*/ 0 h 4293096"/>
              <a:gd name="connsiteX1" fmla="*/ 4817670 w 9134764"/>
              <a:gd name="connsiteY1" fmla="*/ 18473 h 4293096"/>
              <a:gd name="connsiteX2" fmla="*/ 9134764 w 9134764"/>
              <a:gd name="connsiteY2" fmla="*/ 4280148 h 4293096"/>
              <a:gd name="connsiteX3" fmla="*/ 9060872 w 9134764"/>
              <a:gd name="connsiteY3" fmla="*/ 4283860 h 4293096"/>
              <a:gd name="connsiteX4" fmla="*/ 0 w 9134764"/>
              <a:gd name="connsiteY4" fmla="*/ 4293096 h 4293096"/>
              <a:gd name="connsiteX5" fmla="*/ 0 w 9134764"/>
              <a:gd name="connsiteY5" fmla="*/ 0 h 4293096"/>
              <a:gd name="connsiteX0" fmla="*/ 0 w 9060873"/>
              <a:gd name="connsiteY0" fmla="*/ 0 h 4293096"/>
              <a:gd name="connsiteX1" fmla="*/ 4817670 w 9060873"/>
              <a:gd name="connsiteY1" fmla="*/ 18473 h 4293096"/>
              <a:gd name="connsiteX2" fmla="*/ 9060873 w 9060873"/>
              <a:gd name="connsiteY2" fmla="*/ 4280148 h 4293096"/>
              <a:gd name="connsiteX3" fmla="*/ 9060872 w 9060873"/>
              <a:gd name="connsiteY3" fmla="*/ 4283860 h 4293096"/>
              <a:gd name="connsiteX4" fmla="*/ 0 w 9060873"/>
              <a:gd name="connsiteY4" fmla="*/ 4293096 h 4293096"/>
              <a:gd name="connsiteX5" fmla="*/ 0 w 9060873"/>
              <a:gd name="connsiteY5" fmla="*/ 0 h 4293096"/>
              <a:gd name="connsiteX0" fmla="*/ 0 w 9060873"/>
              <a:gd name="connsiteY0" fmla="*/ 0 h 4293096"/>
              <a:gd name="connsiteX1" fmla="*/ 4817670 w 9060873"/>
              <a:gd name="connsiteY1" fmla="*/ 18473 h 4293096"/>
              <a:gd name="connsiteX2" fmla="*/ 9060873 w 9060873"/>
              <a:gd name="connsiteY2" fmla="*/ 4280148 h 4293096"/>
              <a:gd name="connsiteX3" fmla="*/ 8977745 w 9060873"/>
              <a:gd name="connsiteY3" fmla="*/ 4283860 h 4293096"/>
              <a:gd name="connsiteX4" fmla="*/ 0 w 9060873"/>
              <a:gd name="connsiteY4" fmla="*/ 4293096 h 4293096"/>
              <a:gd name="connsiteX5" fmla="*/ 0 w 9060873"/>
              <a:gd name="connsiteY5" fmla="*/ 0 h 4293096"/>
              <a:gd name="connsiteX0" fmla="*/ 0 w 9014691"/>
              <a:gd name="connsiteY0" fmla="*/ 0 h 4293096"/>
              <a:gd name="connsiteX1" fmla="*/ 4817670 w 9014691"/>
              <a:gd name="connsiteY1" fmla="*/ 18473 h 4293096"/>
              <a:gd name="connsiteX2" fmla="*/ 9014691 w 9014691"/>
              <a:gd name="connsiteY2" fmla="*/ 4280148 h 4293096"/>
              <a:gd name="connsiteX3" fmla="*/ 8977745 w 9014691"/>
              <a:gd name="connsiteY3" fmla="*/ 4283860 h 4293096"/>
              <a:gd name="connsiteX4" fmla="*/ 0 w 9014691"/>
              <a:gd name="connsiteY4" fmla="*/ 4293096 h 4293096"/>
              <a:gd name="connsiteX5" fmla="*/ 0 w 9014691"/>
              <a:gd name="connsiteY5" fmla="*/ 0 h 429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14691" h="4293096">
                <a:moveTo>
                  <a:pt x="0" y="0"/>
                </a:moveTo>
                <a:lnTo>
                  <a:pt x="4817670" y="18473"/>
                </a:lnTo>
                <a:lnTo>
                  <a:pt x="9014691" y="4280148"/>
                </a:lnTo>
                <a:cubicBezTo>
                  <a:pt x="9014691" y="4281385"/>
                  <a:pt x="8977745" y="4282623"/>
                  <a:pt x="8977745" y="4283860"/>
                </a:cubicBezTo>
                <a:lnTo>
                  <a:pt x="0" y="42930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+mj-lt"/>
            </a:endParaRPr>
          </a:p>
        </p:txBody>
      </p:sp>
      <p:sp>
        <p:nvSpPr>
          <p:cNvPr id="10" name="Прямоугольник с одним вырезанным углом 7"/>
          <p:cNvSpPr/>
          <p:nvPr/>
        </p:nvSpPr>
        <p:spPr>
          <a:xfrm rot="16200000" flipH="1">
            <a:off x="5871310" y="534164"/>
            <a:ext cx="6834909" cy="5711817"/>
          </a:xfrm>
          <a:custGeom>
            <a:avLst/>
            <a:gdLst>
              <a:gd name="connsiteX0" fmla="*/ 0 w 9144000"/>
              <a:gd name="connsiteY0" fmla="*/ 0 h 4293096"/>
              <a:gd name="connsiteX1" fmla="*/ 6997452 w 9144000"/>
              <a:gd name="connsiteY1" fmla="*/ 0 h 4293096"/>
              <a:gd name="connsiteX2" fmla="*/ 9144000 w 9144000"/>
              <a:gd name="connsiteY2" fmla="*/ 2146548 h 4293096"/>
              <a:gd name="connsiteX3" fmla="*/ 9144000 w 9144000"/>
              <a:gd name="connsiteY3" fmla="*/ 4293096 h 4293096"/>
              <a:gd name="connsiteX4" fmla="*/ 0 w 9144000"/>
              <a:gd name="connsiteY4" fmla="*/ 4293096 h 4293096"/>
              <a:gd name="connsiteX5" fmla="*/ 0 w 9144000"/>
              <a:gd name="connsiteY5" fmla="*/ 0 h 4293096"/>
              <a:gd name="connsiteX0" fmla="*/ 0 w 9144000"/>
              <a:gd name="connsiteY0" fmla="*/ 0 h 4293096"/>
              <a:gd name="connsiteX1" fmla="*/ 6997452 w 9144000"/>
              <a:gd name="connsiteY1" fmla="*/ 0 h 4293096"/>
              <a:gd name="connsiteX2" fmla="*/ 9134764 w 9144000"/>
              <a:gd name="connsiteY2" fmla="*/ 4280148 h 4293096"/>
              <a:gd name="connsiteX3" fmla="*/ 9144000 w 9144000"/>
              <a:gd name="connsiteY3" fmla="*/ 4293096 h 4293096"/>
              <a:gd name="connsiteX4" fmla="*/ 0 w 9144000"/>
              <a:gd name="connsiteY4" fmla="*/ 4293096 h 4293096"/>
              <a:gd name="connsiteX5" fmla="*/ 0 w 9144000"/>
              <a:gd name="connsiteY5" fmla="*/ 0 h 4293096"/>
              <a:gd name="connsiteX0" fmla="*/ 0 w 9144000"/>
              <a:gd name="connsiteY0" fmla="*/ 0 h 4293096"/>
              <a:gd name="connsiteX1" fmla="*/ 4559052 w 9144000"/>
              <a:gd name="connsiteY1" fmla="*/ 18473 h 4293096"/>
              <a:gd name="connsiteX2" fmla="*/ 9134764 w 9144000"/>
              <a:gd name="connsiteY2" fmla="*/ 4280148 h 4293096"/>
              <a:gd name="connsiteX3" fmla="*/ 9144000 w 9144000"/>
              <a:gd name="connsiteY3" fmla="*/ 4293096 h 4293096"/>
              <a:gd name="connsiteX4" fmla="*/ 0 w 9144000"/>
              <a:gd name="connsiteY4" fmla="*/ 4293096 h 4293096"/>
              <a:gd name="connsiteX5" fmla="*/ 0 w 9144000"/>
              <a:gd name="connsiteY5" fmla="*/ 0 h 4293096"/>
              <a:gd name="connsiteX0" fmla="*/ 0 w 9144000"/>
              <a:gd name="connsiteY0" fmla="*/ 0 h 4293096"/>
              <a:gd name="connsiteX1" fmla="*/ 4817670 w 9144000"/>
              <a:gd name="connsiteY1" fmla="*/ 18473 h 4293096"/>
              <a:gd name="connsiteX2" fmla="*/ 9134764 w 9144000"/>
              <a:gd name="connsiteY2" fmla="*/ 4280148 h 4293096"/>
              <a:gd name="connsiteX3" fmla="*/ 9144000 w 9144000"/>
              <a:gd name="connsiteY3" fmla="*/ 4293096 h 4293096"/>
              <a:gd name="connsiteX4" fmla="*/ 0 w 9144000"/>
              <a:gd name="connsiteY4" fmla="*/ 4293096 h 4293096"/>
              <a:gd name="connsiteX5" fmla="*/ 0 w 9144000"/>
              <a:gd name="connsiteY5" fmla="*/ 0 h 4293096"/>
              <a:gd name="connsiteX0" fmla="*/ 2309091 w 9144000"/>
              <a:gd name="connsiteY0" fmla="*/ 0 h 4274623"/>
              <a:gd name="connsiteX1" fmla="*/ 4817670 w 9144000"/>
              <a:gd name="connsiteY1" fmla="*/ 0 h 4274623"/>
              <a:gd name="connsiteX2" fmla="*/ 9134764 w 9144000"/>
              <a:gd name="connsiteY2" fmla="*/ 4261675 h 4274623"/>
              <a:gd name="connsiteX3" fmla="*/ 9144000 w 9144000"/>
              <a:gd name="connsiteY3" fmla="*/ 4274623 h 4274623"/>
              <a:gd name="connsiteX4" fmla="*/ 0 w 9144000"/>
              <a:gd name="connsiteY4" fmla="*/ 4274623 h 4274623"/>
              <a:gd name="connsiteX5" fmla="*/ 2309091 w 9144000"/>
              <a:gd name="connsiteY5" fmla="*/ 0 h 4274623"/>
              <a:gd name="connsiteX0" fmla="*/ 0 w 6834909"/>
              <a:gd name="connsiteY0" fmla="*/ 0 h 4283863"/>
              <a:gd name="connsiteX1" fmla="*/ 2508579 w 6834909"/>
              <a:gd name="connsiteY1" fmla="*/ 0 h 4283863"/>
              <a:gd name="connsiteX2" fmla="*/ 6825673 w 6834909"/>
              <a:gd name="connsiteY2" fmla="*/ 4261675 h 4283863"/>
              <a:gd name="connsiteX3" fmla="*/ 6834909 w 6834909"/>
              <a:gd name="connsiteY3" fmla="*/ 4274623 h 4283863"/>
              <a:gd name="connsiteX4" fmla="*/ 27709 w 6834909"/>
              <a:gd name="connsiteY4" fmla="*/ 4283863 h 4283863"/>
              <a:gd name="connsiteX5" fmla="*/ 0 w 6834909"/>
              <a:gd name="connsiteY5" fmla="*/ 0 h 428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4909" h="4283863">
                <a:moveTo>
                  <a:pt x="0" y="0"/>
                </a:moveTo>
                <a:lnTo>
                  <a:pt x="2508579" y="0"/>
                </a:lnTo>
                <a:lnTo>
                  <a:pt x="6825673" y="4261675"/>
                </a:lnTo>
                <a:lnTo>
                  <a:pt x="6834909" y="4274623"/>
                </a:lnTo>
                <a:lnTo>
                  <a:pt x="27709" y="4283863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500" y="3454524"/>
            <a:ext cx="984739" cy="98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52" y="5661249"/>
            <a:ext cx="1377353" cy="103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086911" y="6133217"/>
            <a:ext cx="22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vnsv@gorod.gomel.by</a:t>
            </a:r>
            <a:endParaRPr lang="ru-RU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67" y="2633459"/>
            <a:ext cx="4825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Контактные данные</a:t>
            </a:r>
            <a:endParaRPr lang="ru-RU" sz="15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19246" y="3489692"/>
            <a:ext cx="2565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+375 232 32-90-24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2" y="5896708"/>
            <a:ext cx="821918" cy="77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4878" y="3442801"/>
            <a:ext cx="35429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Управление землеустройства 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Гомельского горисполкома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Карпушенко Сергей Владимирович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0945" y="4975519"/>
            <a:ext cx="2794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Управление экономики 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Гомельского горисполкома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7210" y="5959093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+375 232 </a:t>
            </a:r>
            <a:r>
              <a:rPr lang="en-US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51</a:t>
            </a:r>
            <a:r>
              <a:rPr lang="ru-RU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02</a:t>
            </a:r>
            <a:r>
              <a:rPr lang="ru-RU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21</a:t>
            </a:r>
            <a:r>
              <a:rPr lang="ru-RU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+375 232 51-17-16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63007"/>
            <a:ext cx="63070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+mj-lt"/>
                <a:cs typeface="Times New Roman" panose="02020603050405020304" pitchFamily="18" charset="0"/>
              </a:rPr>
              <a:t>Способ вовлечения – 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предоставление в аренду на условиях Декрета Президента Республики Беларусь от 06.08.2009 № 10</a:t>
            </a:r>
          </a:p>
        </p:txBody>
      </p:sp>
    </p:spTree>
    <p:extLst>
      <p:ext uri="{BB962C8B-B14F-4D97-AF65-F5344CB8AC3E}">
        <p14:creationId xmlns:p14="http://schemas.microsoft.com/office/powerpoint/2010/main" val="23010514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5036</TotalTime>
  <Words>818</Words>
  <Application>Microsoft Office PowerPoint</Application>
  <PresentationFormat>Широкоэкранный</PresentationFormat>
  <Paragraphs>105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Площадка №4  г. Гомель (в районе ТЭЦ-2 филиала РУП «Гомельэнерго»  </vt:lpstr>
      <vt:lpstr>Презентация PowerPoint</vt:lpstr>
      <vt:lpstr>Транспортная инфраструктура</vt:lpstr>
      <vt:lpstr>  Площадка №4  г. Гомель (в районе ТЭЦ-2 филиала РУП «Гомельэнерго»</vt:lpstr>
      <vt:lpstr>Ограничения</vt:lpstr>
      <vt:lpstr>Инвестиционные предложения города *</vt:lpstr>
      <vt:lpstr>Финансовый блок с ориентировочными стоимостями</vt:lpstr>
      <vt:lpstr>Финансовый блок: подведение инфраструктуры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инвестиционных площадок … района</dc:title>
  <dc:creator>Veronica Shavel</dc:creator>
  <cp:lastModifiedBy>Шкиреева Ю.С.</cp:lastModifiedBy>
  <cp:revision>477</cp:revision>
  <cp:lastPrinted>2022-04-28T12:41:15Z</cp:lastPrinted>
  <dcterms:created xsi:type="dcterms:W3CDTF">2022-02-28T06:52:00Z</dcterms:created>
  <dcterms:modified xsi:type="dcterms:W3CDTF">2023-05-24T13:57:05Z</dcterms:modified>
</cp:coreProperties>
</file>