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4" r:id="rId3"/>
    <p:sldId id="345" r:id="rId4"/>
    <p:sldId id="346" r:id="rId5"/>
    <p:sldId id="347" r:id="rId6"/>
    <p:sldId id="305" r:id="rId7"/>
    <p:sldId id="324" r:id="rId8"/>
    <p:sldId id="348" r:id="rId9"/>
    <p:sldId id="349" r:id="rId10"/>
    <p:sldId id="350" r:id="rId11"/>
    <p:sldId id="363" r:id="rId12"/>
    <p:sldId id="361" r:id="rId13"/>
    <p:sldId id="362" r:id="rId14"/>
    <p:sldId id="357" r:id="rId15"/>
    <p:sldId id="359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howGuides="1">
      <p:cViewPr varScale="1">
        <p:scale>
          <a:sx n="139" d="100"/>
          <a:sy n="139" d="100"/>
        </p:scale>
        <p:origin x="72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РЕСПУБЛИКИ БЕЛАРУСЬ – ПРАВОВОЙ ФУНДАМЕНТ ЕДИНСТВА И ПРОЦВЕТАНИЯ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НАРОДА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483518"/>
            <a:ext cx="331236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ЧЕТВЕРТЫЙ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февраля 2022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ts val="1900"/>
              </a:lnSpc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Конституции Республики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</a:p>
          <a:p>
            <a:pPr>
              <a:lnSpc>
                <a:spcPts val="1900"/>
              </a:lnSpc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</a:rPr>
              <a:t>Изменения в Конституции: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обновлены </a:t>
            </a:r>
            <a:r>
              <a:rPr lang="ru-RU" sz="1600" dirty="0">
                <a:solidFill>
                  <a:schemeClr val="bg1"/>
                </a:solidFill>
              </a:rPr>
              <a:t>преамбула и 85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включены </a:t>
            </a:r>
            <a:r>
              <a:rPr lang="ru-RU" sz="1600" dirty="0">
                <a:solidFill>
                  <a:schemeClr val="bg1"/>
                </a:solidFill>
              </a:rPr>
              <a:t>11 новых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исключены </a:t>
            </a:r>
            <a:r>
              <a:rPr lang="ru-RU" sz="1600" dirty="0">
                <a:solidFill>
                  <a:schemeClr val="bg1"/>
                </a:solidFill>
              </a:rPr>
              <a:t>2 </a:t>
            </a:r>
            <a:r>
              <a:rPr lang="ru-RU" sz="1600" dirty="0" smtClean="0">
                <a:solidFill>
                  <a:schemeClr val="bg1"/>
                </a:solidFill>
              </a:rPr>
              <a:t>статьи,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добавлена </a:t>
            </a:r>
            <a:r>
              <a:rPr lang="ru-RU" sz="1600" dirty="0">
                <a:solidFill>
                  <a:schemeClr val="bg1"/>
                </a:solidFill>
              </a:rPr>
              <a:t>новая глава: «Всебелорусское народное собрание</a:t>
            </a:r>
            <a:r>
              <a:rPr lang="ru-RU" sz="1600" dirty="0" smtClean="0">
                <a:solidFill>
                  <a:schemeClr val="bg1"/>
                </a:solidFill>
              </a:rPr>
              <a:t>».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9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45058" y="4803998"/>
            <a:ext cx="200206" cy="3491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69103"/>
            <a:ext cx="44644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 smtClean="0">
                <a:solidFill>
                  <a:srgbClr val="0A0A7C"/>
                </a:solidFill>
              </a:rPr>
              <a:t>СОСТАВ ВНС </a:t>
            </a:r>
            <a:br>
              <a:rPr lang="ru-RU" sz="2400" b="1" dirty="0" smtClean="0">
                <a:solidFill>
                  <a:srgbClr val="0A0A7C"/>
                </a:solidFill>
              </a:rPr>
            </a:br>
            <a:r>
              <a:rPr lang="ru-RU" b="1" dirty="0" smtClean="0">
                <a:solidFill>
                  <a:srgbClr val="0A0A7C"/>
                </a:solidFill>
              </a:rPr>
              <a:t>(ПРЕДЕЛЬНАЯ ЧИСЛЕННОСТЬ 1 200 ЧЕЛ.)</a:t>
            </a:r>
            <a:endParaRPr lang="ru-RU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0" y="2900308"/>
            <a:ext cx="6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группа</a:t>
            </a:r>
            <a:r>
              <a:rPr lang="ru-RU" sz="1550" dirty="0"/>
              <a:t> (440 </a:t>
            </a:r>
            <a:r>
              <a:rPr lang="ru-RU" sz="1550" dirty="0" smtClean="0"/>
              <a:t>чел.) </a:t>
            </a:r>
            <a:r>
              <a:rPr lang="ru-RU" sz="1550" dirty="0"/>
              <a:t>– делегаты «по должности» </a:t>
            </a:r>
            <a:r>
              <a:rPr lang="ru-RU" sz="1550" dirty="0" smtClean="0"/>
              <a:t/>
            </a:r>
            <a:br>
              <a:rPr lang="ru-RU" sz="1550" dirty="0" smtClean="0"/>
            </a:br>
            <a:r>
              <a:rPr lang="ru-RU" sz="1550" dirty="0" smtClean="0"/>
              <a:t>(</a:t>
            </a:r>
            <a:r>
              <a:rPr lang="ru-RU" sz="1550" dirty="0"/>
              <a:t>Президент Республики Беларусь, представители законодательной, исполнительной и судебной власти);</a:t>
            </a:r>
          </a:p>
          <a:p>
            <a:r>
              <a:rPr lang="ru-RU" sz="1550" b="1" dirty="0"/>
              <a:t>вторая группа</a:t>
            </a:r>
            <a:r>
              <a:rPr lang="ru-RU" sz="1550" dirty="0"/>
              <a:t> (350 чел.) – депутаты местных Советов депутатов;</a:t>
            </a:r>
          </a:p>
          <a:p>
            <a:r>
              <a:rPr lang="ru-RU" sz="1550" b="1" dirty="0"/>
              <a:t>третья группа</a:t>
            </a:r>
            <a:r>
              <a:rPr lang="ru-RU" sz="1550" dirty="0"/>
              <a:t> (400 чел.) – представители гражданского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167" y="142019"/>
            <a:ext cx="594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700" b="1" dirty="0" smtClean="0">
                <a:solidFill>
                  <a:srgbClr val="0A0A7C"/>
                </a:solidFill>
              </a:rPr>
              <a:t>ВСЕБЕЛОРУССКОЕ НАРОДНОЕ СОБРАНИЕ – ВЫСШИЙ ПРЕДСТАВИТЕЛЬНЫЙ ОРГАН НАРОДОВЛАСТИЯ</a:t>
            </a:r>
            <a:endParaRPr lang="ru-RU" sz="2700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896" y="1630078"/>
            <a:ext cx="611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6653"/>
            <a:ext cx="611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A0A7C"/>
                </a:solidFill>
              </a:rPr>
              <a:t>Особый статус ВНС определяется масштабностью </a:t>
            </a:r>
            <a:r>
              <a:rPr lang="ru-RU" sz="1600" b="1" i="1" dirty="0" smtClean="0">
                <a:solidFill>
                  <a:srgbClr val="0A0A7C"/>
                </a:solidFill>
              </a:rPr>
              <a:t/>
            </a:r>
            <a:br>
              <a:rPr lang="ru-RU" sz="1600" b="1" i="1" dirty="0" smtClean="0">
                <a:solidFill>
                  <a:srgbClr val="0A0A7C"/>
                </a:solidFill>
              </a:rPr>
            </a:br>
            <a:r>
              <a:rPr lang="ru-RU" sz="1600" b="1" i="1" dirty="0" smtClean="0">
                <a:solidFill>
                  <a:srgbClr val="0A0A7C"/>
                </a:solidFill>
              </a:rPr>
              <a:t>его </a:t>
            </a:r>
            <a:r>
              <a:rPr lang="ru-RU" sz="1600" b="1" i="1" dirty="0">
                <a:solidFill>
                  <a:srgbClr val="0A0A7C"/>
                </a:solidFill>
              </a:rPr>
              <a:t>конституционных </a:t>
            </a:r>
            <a:r>
              <a:rPr lang="ru-RU" sz="1600" b="1" i="1" dirty="0" smtClean="0">
                <a:solidFill>
                  <a:srgbClr val="0A0A7C"/>
                </a:solidFill>
              </a:rPr>
              <a:t>полномочий </a:t>
            </a:r>
            <a:endParaRPr lang="ru-RU" sz="1600" b="1" i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35646"/>
            <a:ext cx="5196232" cy="19442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92091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ПРЕДОСТАВЛЕНА ВОЗМОЖНОСТЬ СОЗИДАТЬ И СОЗДАВАТЬ СВОЕ БЛАГОПОЛУЧИЕ</a:t>
            </a:r>
          </a:p>
          <a:p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должен проявлять социальную ответственность, вносить посильный вклад в развитие общества и государства</a:t>
            </a:r>
            <a:b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(статья 21 Конституции Республики Беларусь)</a:t>
            </a:r>
            <a:endParaRPr lang="ru-RU" sz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9662"/>
            <a:ext cx="41044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 smtClean="0">
                <a:solidFill>
                  <a:srgbClr val="0A0A7C"/>
                </a:solidFill>
              </a:rPr>
              <a:t>Государство создает </a:t>
            </a:r>
            <a:r>
              <a:rPr lang="ru-RU" sz="2200" b="1" dirty="0">
                <a:solidFill>
                  <a:srgbClr val="0A0A7C"/>
                </a:solidFill>
              </a:rPr>
              <a:t>условия для защиты персональных данных </a:t>
            </a:r>
            <a:r>
              <a:rPr lang="ru-RU" sz="2200" b="1" dirty="0" smtClean="0">
                <a:solidFill>
                  <a:srgbClr val="0A0A7C"/>
                </a:solidFill>
              </a:rPr>
              <a:t>и безопасности </a:t>
            </a:r>
            <a:r>
              <a:rPr lang="ru-RU" sz="2200" b="1" dirty="0">
                <a:solidFill>
                  <a:srgbClr val="0A0A7C"/>
                </a:solidFill>
              </a:rPr>
              <a:t>личности и общества при их </a:t>
            </a:r>
            <a:r>
              <a:rPr lang="ru-RU" sz="2200" b="1" dirty="0" smtClean="0">
                <a:solidFill>
                  <a:srgbClr val="0A0A7C"/>
                </a:solidFill>
              </a:rPr>
              <a:t>использовании</a:t>
            </a:r>
            <a:br>
              <a:rPr lang="ru-RU" sz="2200" b="1" dirty="0" smtClean="0">
                <a:solidFill>
                  <a:srgbClr val="0A0A7C"/>
                </a:solidFill>
              </a:rPr>
            </a:br>
            <a:r>
              <a:rPr lang="ru-RU" sz="1700" dirty="0" smtClean="0">
                <a:solidFill>
                  <a:srgbClr val="0A0A7C"/>
                </a:solidFill>
              </a:rPr>
              <a:t>(статья 28 Конституции Республики Беларусь)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8869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 smtClean="0">
                <a:solidFill>
                  <a:srgbClr val="182C7F"/>
                </a:solidFill>
              </a:rPr>
              <a:t>БРАК КАК СОЮЗ ЖЕНЩИНЫ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МУЖЧИНЫ, СЕМЬЯ, МАТЕРИНСТВО, ОТЦОВСТВО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ДЕТСТВО НАХОДЯТСЯ ПОД ЗАЩИТОЙ ГОСУДАРСТВА</a:t>
            </a:r>
          </a:p>
          <a:p>
            <a:r>
              <a:rPr lang="ru-RU" sz="2200" b="1" dirty="0" smtClean="0">
                <a:solidFill>
                  <a:srgbClr val="182C7F"/>
                </a:solidFill>
              </a:rPr>
              <a:t/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dirty="0" smtClean="0">
                <a:solidFill>
                  <a:srgbClr val="182C7F"/>
                </a:solidFill>
              </a:rPr>
              <a:t>(статья 32 Конституции Республики Беларусь)</a:t>
            </a:r>
            <a:endParaRPr lang="ru-RU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42020"/>
            <a:ext cx="4552249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182C7F"/>
                </a:solidFill>
              </a:rPr>
              <a:t>Беспрецедентное </a:t>
            </a:r>
            <a:r>
              <a:rPr lang="ru-RU" b="1" i="1" dirty="0">
                <a:solidFill>
                  <a:srgbClr val="182C7F"/>
                </a:solidFill>
              </a:rPr>
              <a:t>доверие граждан Беларуси политической системе дало возможность построить стабильное и независимое государство. А закрепленные в Основном Законе фундаментальные ценности, такие как социальная справедливость, традиционная семья, историческая правда, являются для нас верными ориентирами, помогающими преодолевать современные вызовы и уверенно смотреть в </a:t>
            </a:r>
            <a:r>
              <a:rPr lang="ru-RU" b="1" i="1" dirty="0" smtClean="0">
                <a:solidFill>
                  <a:srgbClr val="182C7F"/>
                </a:solidFill>
              </a:rPr>
              <a:t>будущее.</a:t>
            </a:r>
            <a:endParaRPr lang="ru-RU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122" y="-308570"/>
            <a:ext cx="868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24428" y="210369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144715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Поздравление </a:t>
            </a:r>
            <a:r>
              <a:rPr lang="ru-RU" sz="1400" i="1" dirty="0">
                <a:solidFill>
                  <a:srgbClr val="182C7F"/>
                </a:solidFill>
              </a:rPr>
              <a:t>с Днем Конституции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</a:t>
            </a:r>
            <a:r>
              <a:rPr lang="ru-RU" sz="1400" i="1" dirty="0">
                <a:solidFill>
                  <a:srgbClr val="182C7F"/>
                </a:solidFill>
              </a:rPr>
              <a:t>марта </a:t>
            </a:r>
            <a:r>
              <a:rPr lang="ru-RU" sz="1400" i="1" dirty="0" smtClean="0">
                <a:solidFill>
                  <a:srgbClr val="182C7F"/>
                </a:solidFill>
              </a:rPr>
              <a:t>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2832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096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kern="700" spc="-100" dirty="0">
                <a:solidFill>
                  <a:srgbClr val="182C7F"/>
                </a:solidFill>
              </a:rPr>
              <a:t>Наша Конституция дает возможность достойно жить, развиваться, чувствовать себя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безопасности, реализовать самые смелые планы и начинания на родной земле. Так и должно быть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современной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демократической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,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 по-настоящему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демократичной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стране.</a:t>
            </a:r>
            <a:endParaRPr lang="ru-RU" sz="2200" b="1" i="1" kern="700" spc="-100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37" y="-308570"/>
            <a:ext cx="842621" cy="11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87299" y="3075806"/>
            <a:ext cx="1121528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847" y="3849891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Встреча</a:t>
            </a:r>
            <a:r>
              <a:rPr lang="ru-RU" sz="1400" i="1" dirty="0">
                <a:solidFill>
                  <a:srgbClr val="182C7F"/>
                </a:solidFill>
              </a:rPr>
              <a:t>, приуроченная к 30-летию Конституции Республики </a:t>
            </a:r>
            <a:r>
              <a:rPr lang="ru-RU" sz="1400" i="1" dirty="0" smtClean="0">
                <a:solidFill>
                  <a:srgbClr val="182C7F"/>
                </a:solidFill>
              </a:rPr>
              <a:t>Беларусь</a:t>
            </a:r>
            <a:r>
              <a:rPr lang="ru-RU" sz="1400" i="1" dirty="0">
                <a:solidFill>
                  <a:srgbClr val="182C7F"/>
                </a:solidFill>
              </a:rPr>
              <a:t/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марта 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562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96855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КОНСТИТУЦИЙ БССР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48965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Конституция (3 февраля 1919 г.)</a:t>
            </a:r>
            <a:r>
              <a:rPr lang="ru-RU" sz="1550" dirty="0"/>
              <a:t> </a:t>
            </a:r>
            <a:r>
              <a:rPr lang="ru-RU" sz="1550" dirty="0" smtClean="0"/>
              <a:t>имела </a:t>
            </a:r>
            <a:r>
              <a:rPr lang="ru-RU" sz="1550" dirty="0"/>
              <a:t>большое историческое значение, но была наиболее политизированной, ограничивала права отдельных групп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Вторая </a:t>
            </a:r>
            <a:r>
              <a:rPr lang="ru-RU" sz="1550" b="1" dirty="0"/>
              <a:t>Конституция (11 апреля 1927 г.)</a:t>
            </a:r>
            <a:r>
              <a:rPr lang="ru-RU" sz="1550" dirty="0"/>
              <a:t> – расширенная версия первой (13 глав, 76 статей</a:t>
            </a:r>
            <a:r>
              <a:rPr lang="ru-RU" sz="1550" dirty="0" smtClean="0"/>
              <a:t>). Были внесены изменения в </a:t>
            </a:r>
            <a:r>
              <a:rPr lang="ru-RU" sz="1550" dirty="0"/>
              <a:t>структуру </a:t>
            </a:r>
            <a:r>
              <a:rPr lang="ru-RU" sz="1550" dirty="0" smtClean="0"/>
              <a:t>органов власти</a:t>
            </a:r>
            <a:r>
              <a:rPr lang="ru-RU" sz="1550" dirty="0"/>
              <a:t>, </a:t>
            </a:r>
            <a:r>
              <a:rPr lang="ru-RU" sz="1550" dirty="0" smtClean="0"/>
              <a:t>закреплено </a:t>
            </a:r>
            <a:r>
              <a:rPr lang="ru-RU" sz="1550" dirty="0"/>
              <a:t>равноправие четырех </a:t>
            </a:r>
            <a:r>
              <a:rPr lang="ru-RU" sz="1550" dirty="0" smtClean="0"/>
              <a:t>языков</a:t>
            </a:r>
            <a:r>
              <a:rPr lang="ru-RU" sz="1550" dirty="0"/>
              <a:t>. </a:t>
            </a:r>
            <a:r>
              <a:rPr lang="ru-RU" sz="1550" dirty="0" smtClean="0"/>
              <a:t>Политических прав лишались </a:t>
            </a:r>
            <a:r>
              <a:rPr lang="ru-RU" sz="1550" dirty="0"/>
              <a:t>нетрудящиеся классы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Третья </a:t>
            </a:r>
            <a:r>
              <a:rPr lang="ru-RU" sz="1550" b="1" dirty="0"/>
              <a:t>Конституция (19 февраля 1937 г.)</a:t>
            </a:r>
            <a:r>
              <a:rPr lang="ru-RU" sz="1550" dirty="0"/>
              <a:t> </a:t>
            </a:r>
            <a:r>
              <a:rPr lang="ru-RU" sz="1550" dirty="0" smtClean="0"/>
              <a:t>провозглашала </a:t>
            </a:r>
            <a:r>
              <a:rPr lang="ru-RU" sz="1550" dirty="0"/>
              <a:t>демократические нормы, </a:t>
            </a:r>
            <a:r>
              <a:rPr lang="ru-RU" sz="1550" dirty="0" smtClean="0"/>
              <a:t>многие </a:t>
            </a:r>
            <a:r>
              <a:rPr lang="ru-RU" sz="1550" dirty="0"/>
              <a:t>из </a:t>
            </a:r>
            <a:r>
              <a:rPr lang="ru-RU" sz="1550" dirty="0" smtClean="0"/>
              <a:t>которых </a:t>
            </a:r>
            <a:r>
              <a:rPr lang="ru-RU" sz="1550" dirty="0"/>
              <a:t>не реализовывались на практике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Четвертая </a:t>
            </a:r>
            <a:r>
              <a:rPr lang="ru-RU" sz="1550" b="1" dirty="0"/>
              <a:t>Конституция (13 апреля 1978 г.)</a:t>
            </a:r>
            <a:r>
              <a:rPr lang="ru-RU" sz="1550" dirty="0"/>
              <a:t> </a:t>
            </a:r>
            <a:r>
              <a:rPr lang="ru-RU" sz="1550" dirty="0" smtClean="0"/>
              <a:t>отличалась своей </a:t>
            </a:r>
            <a:r>
              <a:rPr lang="ru-RU" sz="1550" dirty="0"/>
              <a:t>структурой (включала преамбулу и разделы), но частые изменения указывали </a:t>
            </a:r>
            <a:r>
              <a:rPr lang="ru-RU" sz="1550" dirty="0" smtClean="0"/>
              <a:t>на ее </a:t>
            </a:r>
            <a:r>
              <a:rPr lang="ru-RU" sz="1550" dirty="0"/>
              <a:t>нестабильность.</a:t>
            </a:r>
            <a:endParaRPr lang="ru-RU" sz="155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93201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3048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957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1510"/>
            <a:ext cx="44158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508" y="658765"/>
            <a:ext cx="3816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распада СССР 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 уже почти полтора года действовала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государственном суверенитете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Советской Социалистической Республики». </a:t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провозглашала самостоятельность, верховенство законов и независимость во внешних отношениях, став впоследствии основой Конституции Республики Беларусь. </a:t>
            </a:r>
            <a:endParaRPr lang="ru-RU" sz="1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291830"/>
            <a:ext cx="61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4272" y="47527"/>
            <a:ext cx="4069884" cy="50644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6736" y="0"/>
            <a:ext cx="346722" cy="55552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5729" y="372015"/>
            <a:ext cx="345638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МАНДАТ НАРОДНОГО ДОВЕРИЯ А.Г.ЛУКАШЕНКО ПОДТВЕРЖДАЛСЯ НА ВСЕХ ПРЕЗИДЕНТСКИХ ВЫБОРАХ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 июля 1994 г. – 80,34% голосов</a:t>
            </a:r>
          </a:p>
          <a:p>
            <a:pPr>
              <a:lnSpc>
                <a:spcPts val="1700"/>
              </a:lnSpc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 smtClean="0">
                <a:solidFill>
                  <a:schemeClr val="bg1"/>
                </a:solidFill>
              </a:rPr>
              <a:t>9 сентября 2001 г. – 75,6%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марта 2006 г. – 83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декабря 2010 г. – 72,2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11 </a:t>
            </a:r>
            <a:r>
              <a:rPr lang="ru-RU" dirty="0">
                <a:solidFill>
                  <a:schemeClr val="bg1"/>
                </a:solidFill>
              </a:rPr>
              <a:t>октября 2015 г. – 83,5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 августа 2020 </a:t>
            </a:r>
            <a:r>
              <a:rPr lang="ru-RU" dirty="0">
                <a:solidFill>
                  <a:schemeClr val="bg1"/>
                </a:solidFill>
              </a:rPr>
              <a:t>г.  – 80,1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26 января 2025 г. – 86,82% голосов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1934" y="150683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1934" y="24335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1997" y="28197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037" y="32755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9617" y="368953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95" y="3980877"/>
            <a:ext cx="213378" cy="219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34" y="194558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мая 1995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символики;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русскому языку статуса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государственного;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Российской Федерацией;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досрочно распускать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Верховный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в случаях систематического или грубого нарушения Конституции.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0987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ноября 1996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дополнения в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Конституцию;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Дня Независимости на 3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свободной купли-продажи земель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смертной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казни.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8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октября 2004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в следующих выборах и отмена ограничений на количество сроков переизбрания.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385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Левкутник В.Н.</cp:lastModifiedBy>
  <cp:revision>379</cp:revision>
  <dcterms:created xsi:type="dcterms:W3CDTF">2024-07-24T10:48:12Z</dcterms:created>
  <dcterms:modified xsi:type="dcterms:W3CDTF">2025-03-12T12:43:03Z</dcterms:modified>
</cp:coreProperties>
</file>