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452" r:id="rId2"/>
    <p:sldId id="453" r:id="rId3"/>
    <p:sldId id="454" r:id="rId4"/>
    <p:sldId id="530" r:id="rId5"/>
    <p:sldId id="499" r:id="rId6"/>
    <p:sldId id="490" r:id="rId7"/>
    <p:sldId id="613" r:id="rId8"/>
    <p:sldId id="565" r:id="rId9"/>
    <p:sldId id="614" r:id="rId10"/>
  </p:sldIdLst>
  <p:sldSz cx="12192000" cy="6858000"/>
  <p:notesSz cx="6742113" cy="9872663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C083E6E3-FA7D-4D7B-A595-EF9225AFEA82}" styleName="Светлый стиль 1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47" autoAdjust="0"/>
    <p:restoredTop sz="94238" autoAdjust="0"/>
  </p:normalViewPr>
  <p:slideViewPr>
    <p:cSldViewPr snapToGrid="0">
      <p:cViewPr varScale="1">
        <p:scale>
          <a:sx n="81" d="100"/>
          <a:sy n="81" d="100"/>
        </p:scale>
        <p:origin x="-72" y="-7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22054" cy="494894"/>
          </a:xfrm>
          <a:prstGeom prst="rect">
            <a:avLst/>
          </a:prstGeom>
        </p:spPr>
        <p:txBody>
          <a:bodyPr vert="horz" lIns="90699" tIns="45350" rIns="90699" bIns="4535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8486" y="1"/>
            <a:ext cx="2922054" cy="494894"/>
          </a:xfrm>
          <a:prstGeom prst="rect">
            <a:avLst/>
          </a:prstGeom>
        </p:spPr>
        <p:txBody>
          <a:bodyPr vert="horz" lIns="90699" tIns="45350" rIns="90699" bIns="45350" rtlCol="0"/>
          <a:lstStyle>
            <a:lvl1pPr algn="r">
              <a:defRPr sz="1200"/>
            </a:lvl1pPr>
          </a:lstStyle>
          <a:p>
            <a:fld id="{46E7B121-012C-4DD9-A011-2373E589D0D4}" type="datetimeFigureOut">
              <a:rPr lang="ru-RU" smtClean="0"/>
              <a:t>11.05.2022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22963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699" tIns="45350" rIns="90699" bIns="4535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4684" y="4751929"/>
            <a:ext cx="5392746" cy="3886652"/>
          </a:xfrm>
          <a:prstGeom prst="rect">
            <a:avLst/>
          </a:prstGeom>
        </p:spPr>
        <p:txBody>
          <a:bodyPr vert="horz" lIns="90699" tIns="45350" rIns="90699" bIns="4535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7769"/>
            <a:ext cx="2922054" cy="494894"/>
          </a:xfrm>
          <a:prstGeom prst="rect">
            <a:avLst/>
          </a:prstGeom>
        </p:spPr>
        <p:txBody>
          <a:bodyPr vert="horz" lIns="90699" tIns="45350" rIns="90699" bIns="4535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8486" y="9377769"/>
            <a:ext cx="2922054" cy="494894"/>
          </a:xfrm>
          <a:prstGeom prst="rect">
            <a:avLst/>
          </a:prstGeom>
        </p:spPr>
        <p:txBody>
          <a:bodyPr vert="horz" lIns="90699" tIns="45350" rIns="90699" bIns="45350" rtlCol="0" anchor="b"/>
          <a:lstStyle>
            <a:lvl1pPr algn="r">
              <a:defRPr sz="1200"/>
            </a:lvl1pPr>
          </a:lstStyle>
          <a:p>
            <a:fld id="{721EE6B4-338E-450F-9FB6-33FF58A5C0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9460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F2EF486-3F60-4E09-92BE-002449D87C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117ACF4D-58CF-4DD9-A865-499639D5DF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41342C77-C1F9-4BD2-864B-D6C104863E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1A924-65C6-42D4-AC7C-8E743467D194}" type="datetimeFigureOut">
              <a:rPr lang="x-none" smtClean="0"/>
              <a:t>11.05.2022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E71E1A0B-FDEF-4F1B-80CE-BAAE6EB5C9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526BA89F-845A-456C-AF67-7C383B8C2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6DB56-8935-4140-A73B-EF713538B94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6121202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DA62946-4DFE-4F15-8C95-57D340AC21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4583409F-F8A5-4F9D-A0B4-0709C9DD18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8E794134-ED3E-45F0-85D4-FFBCDEE7E3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1A924-65C6-42D4-AC7C-8E743467D194}" type="datetimeFigureOut">
              <a:rPr lang="x-none" smtClean="0"/>
              <a:t>11.05.2022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F6B857E9-08C8-4D29-B973-B090D1BC80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E5F809C8-9CD5-4BCE-84D1-0727E1D1DE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6DB56-8935-4140-A73B-EF713538B94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0000037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3A62177B-3915-4949-A3C7-565E75B5CC9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8687D34F-C16B-4890-B731-763E29FE0C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F6BC5EAF-E563-4C77-AE64-EC1B93517E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1A924-65C6-42D4-AC7C-8E743467D194}" type="datetimeFigureOut">
              <a:rPr lang="x-none" smtClean="0"/>
              <a:t>11.05.2022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8FC790D1-BE10-4658-8DF3-F69EBB15C7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AA1DEA4B-8045-4AB6-8811-EE9D2792E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6DB56-8935-4140-A73B-EF713538B94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0458173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277717C-739C-4F52-9D50-9B9572C91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4272DA3B-5EC6-4FC5-A3FA-468B5725AF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12ABF42F-A75C-4AC0-A2D7-467EA1373D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1A924-65C6-42D4-AC7C-8E743467D194}" type="datetimeFigureOut">
              <a:rPr lang="x-none" smtClean="0"/>
              <a:t>11.05.2022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D8F337E5-8A87-4013-9D42-5CC07C51FF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B14E3394-899F-4A03-BEEF-F5205A2988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6DB56-8935-4140-A73B-EF713538B94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531906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3CA1FD5-369D-4789-9E46-78EFC199F0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CD5B8323-84EF-42B7-8541-9FE1B7CB28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CD8C7F1C-88F5-4D0E-9BD1-698149EA4D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1A924-65C6-42D4-AC7C-8E743467D194}" type="datetimeFigureOut">
              <a:rPr lang="x-none" smtClean="0"/>
              <a:t>11.05.2022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FBD93999-9FE3-421C-B20F-B925D8EA0A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F10C077E-F17A-4275-96B2-0183309634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6DB56-8935-4140-A73B-EF713538B94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406024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3467977-16E6-435B-9665-44BCBE7BCD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5E5FD32E-CEE4-498D-BEC9-75FF89F6B8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DDFD9407-BE75-4DC6-B16F-1D75BBB2C0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1D2653E9-1A1A-4452-9076-CABDF8A118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1A924-65C6-42D4-AC7C-8E743467D194}" type="datetimeFigureOut">
              <a:rPr lang="x-none" smtClean="0"/>
              <a:t>11.05.2022</a:t>
            </a:fld>
            <a:endParaRPr lang="x-none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59D318BF-9BBC-44FC-8DB3-19684BA00D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B2F1519C-F5E0-4A3F-BD2B-9D02210D78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6DB56-8935-4140-A73B-EF713538B94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398095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9A8C6E7-6D07-4026-8DEB-810B6DD45A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A4BA70C9-88BA-4823-BED6-E0F76FA075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E76AB4D7-CD45-4E38-B566-CCFC9A9096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C816039C-D6C0-4F0D-B537-8F2DBD8CC9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675D4B6A-F3D0-4BC8-8316-69C0AF40010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0A4B5521-FE03-4FF5-9E86-0D2D9E91A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1A924-65C6-42D4-AC7C-8E743467D194}" type="datetimeFigureOut">
              <a:rPr lang="x-none" smtClean="0"/>
              <a:t>11.05.2022</a:t>
            </a:fld>
            <a:endParaRPr lang="x-none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3DC74C61-57F0-4058-9EA3-4072163588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2A70498B-B42E-42F9-B287-A0BFDC3866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6DB56-8935-4140-A73B-EF713538B94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821142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A713A5C-F63D-4341-BA71-741B273CBE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BC147C81-132B-467E-9ED1-3A540C273D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1A924-65C6-42D4-AC7C-8E743467D194}" type="datetimeFigureOut">
              <a:rPr lang="x-none" smtClean="0"/>
              <a:t>11.05.2022</a:t>
            </a:fld>
            <a:endParaRPr lang="x-none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CBA20AAE-5F04-46DC-BFD2-63408DC38E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588AB4D0-E096-4286-BAF7-00359033AC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6DB56-8935-4140-A73B-EF713538B94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7361524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9F436E5D-6A65-4ABC-AAB8-E9E5E93CED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1A924-65C6-42D4-AC7C-8E743467D194}" type="datetimeFigureOut">
              <a:rPr lang="x-none" smtClean="0"/>
              <a:t>11.05.2022</a:t>
            </a:fld>
            <a:endParaRPr lang="x-none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69A0755B-FDFD-45BA-AF23-FF9868780D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9D46A80D-479E-4AB3-A04B-ED40FB1D3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6DB56-8935-4140-A73B-EF713538B94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9538119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F7ADD2B-6F58-4013-B160-EA75D8026E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6C75D6C0-9761-4C85-B208-27901DB0F8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EC9C8413-DB9E-499C-92CC-B7D7F78AB7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F3C4B101-1C07-47E0-A1EB-385884E9CF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1A924-65C6-42D4-AC7C-8E743467D194}" type="datetimeFigureOut">
              <a:rPr lang="x-none" smtClean="0"/>
              <a:t>11.05.2022</a:t>
            </a:fld>
            <a:endParaRPr lang="x-none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9DD8D309-6907-4236-9F6F-327B31CA9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01814B4E-83D5-406F-A22F-B4D2F7C481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6DB56-8935-4140-A73B-EF713538B94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9606236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2B7A11E-2FDE-407D-85DA-ED389CA956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0B73797E-8B99-45B1-9F24-F42D032EE77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DD5612B2-1D8E-4BB7-95C3-C62300C998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01D99A66-7289-4314-92AD-7935D78429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1A924-65C6-42D4-AC7C-8E743467D194}" type="datetimeFigureOut">
              <a:rPr lang="x-none" smtClean="0"/>
              <a:t>11.05.2022</a:t>
            </a:fld>
            <a:endParaRPr lang="x-none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EF29DB2F-952E-4FA4-811A-FF52BC9618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042CAF9C-8F35-4395-A04A-739BAE5C9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6DB56-8935-4140-A73B-EF713538B94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9745081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CCEE964-236B-46F7-A327-13E4C22066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484EACF7-5651-473F-94F8-A379FA194F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140E0F9D-466C-417A-A432-20826BBB992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A1A924-65C6-42D4-AC7C-8E743467D194}" type="datetimeFigureOut">
              <a:rPr lang="x-none" smtClean="0"/>
              <a:t>11.05.2022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60A10414-9C03-4308-9017-CF6127C523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2BF906CD-DBFC-4433-88C6-4740401035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36DB56-8935-4140-A73B-EF713538B94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736781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22D649A-611B-486F-BE21-88CEEFF172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741" y="187569"/>
            <a:ext cx="7064693" cy="725533"/>
          </a:xfrm>
        </p:spPr>
        <p:txBody>
          <a:bodyPr>
            <a:noAutofit/>
          </a:bodyPr>
          <a:lstStyle/>
          <a:p>
            <a:r>
              <a:rPr lang="ru-RU" sz="2800" dirty="0">
                <a:cs typeface="Times New Roman" panose="02020603050405020304" pitchFamily="18" charset="0"/>
              </a:rPr>
              <a:t/>
            </a:r>
            <a:br>
              <a:rPr lang="ru-RU" sz="2800" dirty="0">
                <a:cs typeface="Times New Roman" panose="02020603050405020304" pitchFamily="18" charset="0"/>
              </a:rPr>
            </a:br>
            <a:r>
              <a:rPr lang="ru-RU" sz="2800" dirty="0">
                <a:cs typeface="Times New Roman" panose="02020603050405020304" pitchFamily="18" charset="0"/>
              </a:rPr>
              <a:t/>
            </a:r>
            <a:br>
              <a:rPr lang="ru-RU" sz="2800" dirty="0">
                <a:cs typeface="Times New Roman" panose="02020603050405020304" pitchFamily="18" charset="0"/>
              </a:rPr>
            </a:br>
            <a:r>
              <a:rPr lang="ru-RU" sz="2800" dirty="0">
                <a:cs typeface="Times New Roman" panose="02020603050405020304" pitchFamily="18" charset="0"/>
              </a:rPr>
              <a:t>Площадка </a:t>
            </a:r>
            <a:r>
              <a:rPr lang="ru-RU" sz="2800" dirty="0" smtClean="0">
                <a:cs typeface="Times New Roman" panose="02020603050405020304" pitchFamily="18" charset="0"/>
              </a:rPr>
              <a:t>№23</a:t>
            </a:r>
            <a:r>
              <a:rPr lang="ru-RU" sz="2800" dirty="0">
                <a:cs typeface="Times New Roman" panose="02020603050405020304" pitchFamily="18" charset="0"/>
              </a:rPr>
              <a:t/>
            </a:r>
            <a:br>
              <a:rPr lang="ru-RU" sz="2800" dirty="0">
                <a:cs typeface="Times New Roman" panose="02020603050405020304" pitchFamily="18" charset="0"/>
              </a:rPr>
            </a:br>
            <a:r>
              <a:rPr lang="ru-RU" sz="2800" dirty="0">
                <a:cs typeface="Times New Roman" panose="02020603050405020304" pitchFamily="18" charset="0"/>
              </a:rPr>
              <a:t>Комплекс зданий по ул. Барыкина, 150</a:t>
            </a:r>
            <a:endParaRPr lang="x-none" sz="2800" dirty="0"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F2264F14-CD33-4C3E-810A-D3F8069DCB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0571" y="1182734"/>
            <a:ext cx="6172200" cy="4873625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400" i="1" dirty="0">
                <a:latin typeface="+mj-lt"/>
              </a:rPr>
              <a:t>Схема площадки</a:t>
            </a:r>
            <a:endParaRPr lang="x-none" sz="1400" i="1" dirty="0">
              <a:latin typeface="+mj-lt"/>
            </a:endParaRP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9A8AFE0E-8810-4B4F-AC0B-ED3BEB1EAC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018646" y="1182734"/>
            <a:ext cx="4952783" cy="4873624"/>
          </a:xfrm>
          <a:ln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ru-RU" sz="1800" dirty="0">
                <a:latin typeface="+mj-lt"/>
                <a:cs typeface="Times New Roman" panose="02020603050405020304" pitchFamily="18" charset="0"/>
              </a:rPr>
              <a:t>Общая информация</a:t>
            </a:r>
          </a:p>
          <a:p>
            <a:pPr algn="just"/>
            <a:r>
              <a:rPr lang="ru-RU" dirty="0">
                <a:latin typeface="+mj-lt"/>
                <a:cs typeface="Times New Roman" panose="02020603050405020304" pitchFamily="18" charset="0"/>
              </a:rPr>
              <a:t>Адрес: г. Гомель, ул. Барыкина, 150</a:t>
            </a:r>
          </a:p>
          <a:p>
            <a:pPr algn="just"/>
            <a:r>
              <a:rPr lang="ru-RU" dirty="0">
                <a:latin typeface="+mj-lt"/>
                <a:cs typeface="Times New Roman" panose="02020603050405020304" pitchFamily="18" charset="0"/>
              </a:rPr>
              <a:t>Кадастровый номер: 340100000005007651</a:t>
            </a:r>
            <a:endParaRPr lang="ru-RU" dirty="0" smtClean="0">
              <a:latin typeface="+mj-lt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+mj-lt"/>
                <a:cs typeface="Times New Roman" panose="02020603050405020304" pitchFamily="18" charset="0"/>
              </a:rPr>
              <a:t>Площадь</a:t>
            </a:r>
            <a:r>
              <a:rPr lang="ru-RU" dirty="0">
                <a:latin typeface="+mj-lt"/>
                <a:cs typeface="Times New Roman" panose="02020603050405020304" pitchFamily="18" charset="0"/>
              </a:rPr>
              <a:t>: 0,6481 га</a:t>
            </a:r>
          </a:p>
          <a:p>
            <a:pPr algn="just"/>
            <a:r>
              <a:rPr lang="ru-RU" dirty="0">
                <a:latin typeface="+mj-lt"/>
                <a:cs typeface="Times New Roman" panose="02020603050405020304" pitchFamily="18" charset="0"/>
              </a:rPr>
              <a:t>Землепользователь: ОАО «Гомельский завод пусковых двигателей имени П.К. Пономаренко»</a:t>
            </a:r>
          </a:p>
          <a:p>
            <a:pPr algn="just"/>
            <a:r>
              <a:rPr lang="ru-RU" dirty="0">
                <a:latin typeface="+mj-lt"/>
                <a:cs typeface="Times New Roman" panose="02020603050405020304" pitchFamily="18" charset="0"/>
              </a:rPr>
              <a:t>Балансодержатель: ОАО «Гомельский завод пусковых двигателей имени П.К. Пономаренко»</a:t>
            </a:r>
          </a:p>
          <a:p>
            <a:pPr algn="just"/>
            <a:r>
              <a:rPr lang="ru-RU" dirty="0">
                <a:latin typeface="+mj-lt"/>
                <a:cs typeface="Times New Roman" panose="02020603050405020304" pitchFamily="18" charset="0"/>
              </a:rPr>
              <a:t>Форма собственности: частная</a:t>
            </a:r>
          </a:p>
          <a:p>
            <a:r>
              <a:rPr lang="ru-RU" dirty="0">
                <a:latin typeface="+mj-lt"/>
                <a:cs typeface="Times New Roman" panose="02020603050405020304" pitchFamily="18" charset="0"/>
              </a:rPr>
              <a:t>Наличие правоустанавливающих документов на участок: имеются в наличии</a:t>
            </a:r>
            <a:r>
              <a:rPr lang="en-US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+mj-lt"/>
                <a:cs typeface="Times New Roman" panose="02020603050405020304" pitchFamily="18" charset="0"/>
              </a:rPr>
              <a:t>на общий участок</a:t>
            </a:r>
            <a:endParaRPr lang="x-none" dirty="0">
              <a:latin typeface="+mj-lt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+mj-lt"/>
                <a:cs typeface="Times New Roman" panose="02020603050405020304" pitchFamily="18" charset="0"/>
              </a:rPr>
              <a:t>Правовой режим: </a:t>
            </a:r>
            <a:r>
              <a:rPr lang="ru-RU" dirty="0" smtClean="0">
                <a:latin typeface="+mj-lt"/>
                <a:cs typeface="Times New Roman" panose="02020603050405020304" pitchFamily="18" charset="0"/>
              </a:rPr>
              <a:t>СЭЗ «Гомель-</a:t>
            </a:r>
            <a:r>
              <a:rPr lang="ru-RU" dirty="0" err="1" smtClean="0">
                <a:latin typeface="+mj-lt"/>
                <a:cs typeface="Times New Roman" panose="02020603050405020304" pitchFamily="18" charset="0"/>
              </a:rPr>
              <a:t>Ратон</a:t>
            </a:r>
            <a:r>
              <a:rPr lang="ru-RU" dirty="0" smtClean="0">
                <a:latin typeface="+mj-lt"/>
                <a:cs typeface="Times New Roman" panose="02020603050405020304" pitchFamily="18" charset="0"/>
              </a:rPr>
              <a:t>»</a:t>
            </a:r>
            <a:endParaRPr lang="ru-RU" dirty="0">
              <a:latin typeface="+mj-lt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+mj-lt"/>
                <a:cs typeface="Times New Roman" panose="02020603050405020304" pitchFamily="18" charset="0"/>
              </a:rPr>
              <a:t>Категория земель: земли </a:t>
            </a:r>
            <a:r>
              <a:rPr lang="ru-RU" dirty="0" smtClean="0">
                <a:latin typeface="+mj-lt"/>
                <a:cs typeface="Times New Roman" panose="02020603050405020304" pitchFamily="18" charset="0"/>
              </a:rPr>
              <a:t>населенных пунктов</a:t>
            </a:r>
            <a:endParaRPr lang="ru-RU" dirty="0">
              <a:latin typeface="+mj-lt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+mj-lt"/>
                <a:cs typeface="Times New Roman" panose="02020603050405020304" pitchFamily="18" charset="0"/>
              </a:rPr>
              <a:t>Наличие объектов недвижимости: комплекс зданий площадью 1406,9 </a:t>
            </a:r>
            <a:r>
              <a:rPr lang="ru-RU" dirty="0" err="1">
                <a:latin typeface="+mj-lt"/>
                <a:cs typeface="Times New Roman" panose="02020603050405020304" pitchFamily="18" charset="0"/>
              </a:rPr>
              <a:t>кв.м</a:t>
            </a:r>
            <a:r>
              <a:rPr lang="ru-RU" dirty="0">
                <a:latin typeface="+mj-lt"/>
                <a:cs typeface="Times New Roman" panose="02020603050405020304" pitchFamily="18" charset="0"/>
              </a:rPr>
              <a:t> </a:t>
            </a:r>
            <a:endParaRPr lang="x-none" dirty="0"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DFBE0A06-B96E-486F-9CF5-5F3DAAD448E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743" t="20592" r="23631" b="11558"/>
          <a:stretch/>
        </p:blipFill>
        <p:spPr>
          <a:xfrm>
            <a:off x="339968" y="1508585"/>
            <a:ext cx="5759725" cy="4342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315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22D649A-611B-486F-BE21-88CEEFF172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870" y="246184"/>
            <a:ext cx="11234530" cy="530225"/>
          </a:xfrm>
        </p:spPr>
        <p:txBody>
          <a:bodyPr>
            <a:noAutofit/>
          </a:bodyPr>
          <a:lstStyle/>
          <a:p>
            <a:r>
              <a:rPr lang="ru-RU" sz="2400" dirty="0">
                <a:cs typeface="Times New Roman" panose="02020603050405020304" pitchFamily="18" charset="0"/>
              </a:rPr>
              <a:t>Площадка </a:t>
            </a:r>
            <a:r>
              <a:rPr lang="ru-RU" sz="2400" dirty="0" smtClean="0">
                <a:cs typeface="Times New Roman" panose="02020603050405020304" pitchFamily="18" charset="0"/>
              </a:rPr>
              <a:t>№23</a:t>
            </a:r>
            <a:r>
              <a:rPr lang="ru-RU" sz="2400" dirty="0">
                <a:cs typeface="Times New Roman" panose="02020603050405020304" pitchFamily="18" charset="0"/>
              </a:rPr>
              <a:t/>
            </a:r>
            <a:br>
              <a:rPr lang="ru-RU" sz="2400" dirty="0">
                <a:cs typeface="Times New Roman" panose="02020603050405020304" pitchFamily="18" charset="0"/>
              </a:rPr>
            </a:br>
            <a:r>
              <a:rPr lang="ru-RU" sz="2400" dirty="0">
                <a:cs typeface="Times New Roman" panose="02020603050405020304" pitchFamily="18" charset="0"/>
              </a:rPr>
              <a:t>Комплекс зданий по ул. Барыкина, 150</a:t>
            </a:r>
            <a:endParaRPr lang="x-none" sz="2400" dirty="0">
              <a:cs typeface="Times New Roman" panose="02020603050405020304" pitchFamily="18" charset="0"/>
            </a:endParaRPr>
          </a:p>
        </p:txBody>
      </p:sp>
      <p:sp>
        <p:nvSpPr>
          <p:cNvPr id="5" name="Объект 2">
            <a:extLst>
              <a:ext uri="{FF2B5EF4-FFF2-40B4-BE49-F238E27FC236}">
                <a16:creationId xmlns="" xmlns:a16="http://schemas.microsoft.com/office/drawing/2014/main" id="{F2264F14-CD33-4C3E-810A-D3F8069DCB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66722" y="1371600"/>
            <a:ext cx="4462954" cy="300736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dirty="0">
                <a:latin typeface="+mj-lt"/>
                <a:cs typeface="Times New Roman" panose="02020603050405020304" pitchFamily="18" charset="0"/>
              </a:rPr>
              <a:t>Комплекс зданий площадью 1406,9 </a:t>
            </a:r>
            <a:r>
              <a:rPr lang="ru-RU" sz="1600" dirty="0" err="1">
                <a:latin typeface="+mj-lt"/>
                <a:cs typeface="Times New Roman" panose="02020603050405020304" pitchFamily="18" charset="0"/>
              </a:rPr>
              <a:t>кв.м</a:t>
            </a:r>
            <a:r>
              <a:rPr lang="ru-RU" sz="1600" dirty="0">
                <a:latin typeface="+mj-lt"/>
                <a:cs typeface="Times New Roman" panose="02020603050405020304" pitchFamily="18" charset="0"/>
              </a:rPr>
              <a:t>:</a:t>
            </a:r>
          </a:p>
          <a:p>
            <a:pPr marL="457200" indent="-457200">
              <a:buAutoNum type="arabicPeriod"/>
            </a:pPr>
            <a:r>
              <a:rPr lang="ru-RU" sz="1600" dirty="0">
                <a:latin typeface="+mj-lt"/>
                <a:cs typeface="Times New Roman" panose="02020603050405020304" pitchFamily="18" charset="0"/>
              </a:rPr>
              <a:t>Участок механической обработки -837,1 </a:t>
            </a:r>
            <a:r>
              <a:rPr lang="ru-RU" sz="1600" dirty="0" err="1">
                <a:latin typeface="+mj-lt"/>
                <a:cs typeface="Times New Roman" panose="02020603050405020304" pitchFamily="18" charset="0"/>
              </a:rPr>
              <a:t>кв.м</a:t>
            </a:r>
            <a:r>
              <a:rPr lang="ru-RU" sz="1600" dirty="0">
                <a:latin typeface="+mj-lt"/>
                <a:cs typeface="Times New Roman" panose="02020603050405020304" pitchFamily="18" charset="0"/>
              </a:rPr>
              <a:t>;</a:t>
            </a:r>
          </a:p>
          <a:p>
            <a:pPr marL="457200" indent="-457200">
              <a:buAutoNum type="arabicPeriod"/>
            </a:pPr>
            <a:r>
              <a:rPr lang="ru-RU" sz="1600" dirty="0">
                <a:latin typeface="+mj-lt"/>
                <a:cs typeface="Times New Roman" panose="02020603050405020304" pitchFamily="18" charset="0"/>
              </a:rPr>
              <a:t>Цех безрельсового транспорта – 569,8 </a:t>
            </a:r>
            <a:r>
              <a:rPr lang="ru-RU" sz="1600" dirty="0" err="1">
                <a:latin typeface="+mj-lt"/>
                <a:cs typeface="Times New Roman" panose="02020603050405020304" pitchFamily="18" charset="0"/>
              </a:rPr>
              <a:t>кв.м</a:t>
            </a:r>
            <a:r>
              <a:rPr lang="ru-RU" sz="1600" dirty="0">
                <a:latin typeface="+mj-lt"/>
                <a:cs typeface="Times New Roman" panose="02020603050405020304" pitchFamily="18" charset="0"/>
              </a:rPr>
              <a:t>;</a:t>
            </a:r>
            <a:endParaRPr lang="en-US" sz="1600" dirty="0">
              <a:latin typeface="+mj-lt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</a:pPr>
            <a:r>
              <a:rPr lang="ru-RU" sz="1600">
                <a:latin typeface="+mj-lt"/>
                <a:cs typeface="Times New Roman" panose="02020603050405020304" pitchFamily="18" charset="0"/>
              </a:rPr>
              <a:t>Вспомогательные строения</a:t>
            </a:r>
            <a:endParaRPr lang="ru-RU" sz="1600" dirty="0">
              <a:latin typeface="+mj-lt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</a:pPr>
            <a:endParaRPr lang="x-none" sz="1600" dirty="0"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4" name="Picture 2" descr="IMG_1747">
            <a:extLst>
              <a:ext uri="{FF2B5EF4-FFF2-40B4-BE49-F238E27FC236}">
                <a16:creationId xmlns="" xmlns:a16="http://schemas.microsoft.com/office/drawing/2014/main" id="{9FF9D66F-772C-40A1-B3AD-6F96A2821F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7870" y="1011176"/>
            <a:ext cx="2873829" cy="250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Копия IMG_1672">
            <a:extLst>
              <a:ext uri="{FF2B5EF4-FFF2-40B4-BE49-F238E27FC236}">
                <a16:creationId xmlns="" xmlns:a16="http://schemas.microsoft.com/office/drawing/2014/main" id="{BF54279C-47A6-40AE-8B50-49A11220D8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3573" y="987425"/>
            <a:ext cx="3265715" cy="2516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IMG_1720">
            <a:extLst>
              <a:ext uri="{FF2B5EF4-FFF2-40B4-BE49-F238E27FC236}">
                <a16:creationId xmlns="" xmlns:a16="http://schemas.microsoft.com/office/drawing/2014/main" id="{1681E6D4-29F2-4386-A02B-7CF092AE5E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7870" y="3611872"/>
            <a:ext cx="2945081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 descr="IMG_1671">
            <a:extLst>
              <a:ext uri="{FF2B5EF4-FFF2-40B4-BE49-F238E27FC236}">
                <a16:creationId xmlns="" xmlns:a16="http://schemas.microsoft.com/office/drawing/2014/main" id="{EDB8520E-8D72-481E-BEA6-7DE64A1417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81076" y="3611872"/>
            <a:ext cx="3241964" cy="235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46520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B12BDDB-5F24-44EB-8E3E-3CFFD347E1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758" y="208682"/>
            <a:ext cx="10515600" cy="771217"/>
          </a:xfrm>
        </p:spPr>
        <p:txBody>
          <a:bodyPr>
            <a:normAutofit/>
          </a:bodyPr>
          <a:lstStyle/>
          <a:p>
            <a:pPr algn="just"/>
            <a:r>
              <a:rPr lang="ru-RU" sz="2900" dirty="0">
                <a:cs typeface="Times New Roman" panose="02020603050405020304" pitchFamily="18" charset="0"/>
              </a:rPr>
              <a:t>Транспортная инфраструктура</a:t>
            </a:r>
            <a:endParaRPr lang="x-none" sz="2900" dirty="0">
              <a:cs typeface="Times New Roman" panose="02020603050405020304" pitchFamily="18" charset="0"/>
            </a:endParaRPr>
          </a:p>
        </p:txBody>
      </p:sp>
      <p:sp>
        <p:nvSpPr>
          <p:cNvPr id="5" name="Объект 4">
            <a:extLst>
              <a:ext uri="{FF2B5EF4-FFF2-40B4-BE49-F238E27FC236}">
                <a16:creationId xmlns="" xmlns:a16="http://schemas.microsoft.com/office/drawing/2014/main" id="{FF8F4727-3C9A-4CDB-9CBC-6E48AF6048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5758" y="979898"/>
            <a:ext cx="5286103" cy="124727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400" dirty="0">
                <a:latin typeface="+mj-lt"/>
                <a:cs typeface="Times New Roman" panose="02020603050405020304" pitchFamily="18" charset="0"/>
              </a:rPr>
              <a:t>Существующая транспортная инфраструктура:</a:t>
            </a:r>
          </a:p>
          <a:p>
            <a:pPr marL="0" indent="0" algn="just">
              <a:buNone/>
            </a:pPr>
            <a:r>
              <a:rPr lang="ru-RU" sz="1400" dirty="0">
                <a:latin typeface="+mj-lt"/>
                <a:cs typeface="Times New Roman" panose="02020603050405020304" pitchFamily="18" charset="0"/>
              </a:rPr>
              <a:t>Асфальтированная автомобильная дорога, отдельный въезд</a:t>
            </a:r>
          </a:p>
        </p:txBody>
      </p:sp>
      <p:sp>
        <p:nvSpPr>
          <p:cNvPr id="6" name="Заголовок 1">
            <a:extLst>
              <a:ext uri="{FF2B5EF4-FFF2-40B4-BE49-F238E27FC236}">
                <a16:creationId xmlns="" xmlns:a16="http://schemas.microsoft.com/office/drawing/2014/main" id="{FB12BDDB-5F24-44EB-8E3E-3CFFD347E16C}"/>
              </a:ext>
            </a:extLst>
          </p:cNvPr>
          <p:cNvSpPr txBox="1">
            <a:spLocks/>
          </p:cNvSpPr>
          <p:nvPr/>
        </p:nvSpPr>
        <p:spPr>
          <a:xfrm>
            <a:off x="585758" y="2419491"/>
            <a:ext cx="10515600" cy="7712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2900" dirty="0">
                <a:cs typeface="Times New Roman" panose="02020603050405020304" pitchFamily="18" charset="0"/>
              </a:rPr>
              <a:t>Потенциальная инженерная инфраструктура</a:t>
            </a:r>
            <a:endParaRPr lang="x-none" sz="2900" dirty="0">
              <a:cs typeface="Times New Roman" panose="02020603050405020304" pitchFamily="18" charset="0"/>
            </a:endParaRPr>
          </a:p>
        </p:txBody>
      </p:sp>
      <p:sp>
        <p:nvSpPr>
          <p:cNvPr id="7" name="Объект 3">
            <a:extLst>
              <a:ext uri="{FF2B5EF4-FFF2-40B4-BE49-F238E27FC236}">
                <a16:creationId xmlns="" xmlns:a16="http://schemas.microsoft.com/office/drawing/2014/main" id="{2B89CAAC-4D70-4925-B9F4-D22BBF4BCC27}"/>
              </a:ext>
            </a:extLst>
          </p:cNvPr>
          <p:cNvSpPr txBox="1">
            <a:spLocks/>
          </p:cNvSpPr>
          <p:nvPr/>
        </p:nvSpPr>
        <p:spPr>
          <a:xfrm>
            <a:off x="585758" y="3058587"/>
            <a:ext cx="10776750" cy="308095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algn="just">
              <a:buNone/>
            </a:pPr>
            <a:r>
              <a:rPr lang="ru-RU" altLang="ru-RU" sz="1400" dirty="0">
                <a:latin typeface="+mj-lt"/>
                <a:cs typeface="Times New Roman" panose="02020603050405020304" pitchFamily="18" charset="0"/>
              </a:rPr>
              <a:t>Электроснабжение: Сети на балансе РУП «</a:t>
            </a:r>
            <a:r>
              <a:rPr lang="ru-RU" altLang="ru-RU" sz="1400" dirty="0" err="1">
                <a:latin typeface="+mj-lt"/>
                <a:cs typeface="Times New Roman" panose="02020603050405020304" pitchFamily="18" charset="0"/>
              </a:rPr>
              <a:t>Гомельэнерго</a:t>
            </a:r>
            <a:r>
              <a:rPr lang="ru-RU" altLang="ru-RU" sz="1400" dirty="0">
                <a:latin typeface="+mj-lt"/>
                <a:cs typeface="Times New Roman" panose="02020603050405020304" pitchFamily="18" charset="0"/>
              </a:rPr>
              <a:t>» не состоят, возможность подключения и резервную мощность согласовать с </a:t>
            </a:r>
            <a:r>
              <a:rPr lang="ru-RU" altLang="ru-RU" sz="1400" dirty="0" err="1">
                <a:latin typeface="+mj-lt"/>
                <a:cs typeface="Times New Roman" panose="02020603050405020304" pitchFamily="18" charset="0"/>
              </a:rPr>
              <a:t>владельцом</a:t>
            </a:r>
            <a:r>
              <a:rPr lang="ru-RU" altLang="ru-RU" sz="1400" dirty="0">
                <a:latin typeface="+mj-lt"/>
                <a:cs typeface="Times New Roman" panose="02020603050405020304" pitchFamily="18" charset="0"/>
              </a:rPr>
              <a:t> сетей ОАО «Гомельский завод пусковых двигателей имени П.К. Пономаренко».</a:t>
            </a:r>
            <a:br>
              <a:rPr lang="ru-RU" altLang="ru-RU" sz="1400" dirty="0">
                <a:latin typeface="+mj-lt"/>
                <a:cs typeface="Times New Roman" panose="02020603050405020304" pitchFamily="18" charset="0"/>
              </a:rPr>
            </a:br>
            <a:r>
              <a:rPr lang="ru-RU" altLang="ru-RU" sz="1400" dirty="0">
                <a:latin typeface="+mj-lt"/>
                <a:cs typeface="Times New Roman" panose="02020603050405020304" pitchFamily="18" charset="0"/>
              </a:rPr>
              <a:t>В случае строительства электрических сетей напряжением 10 </a:t>
            </a:r>
            <a:r>
              <a:rPr lang="ru-RU" altLang="ru-RU" sz="1400" dirty="0" err="1">
                <a:latin typeface="+mj-lt"/>
                <a:cs typeface="Times New Roman" panose="02020603050405020304" pitchFamily="18" charset="0"/>
              </a:rPr>
              <a:t>кВ</a:t>
            </a:r>
            <a:r>
              <a:rPr lang="ru-RU" altLang="ru-RU" sz="1400" dirty="0">
                <a:latin typeface="+mj-lt"/>
                <a:cs typeface="Times New Roman" panose="02020603050405020304" pitchFamily="18" charset="0"/>
              </a:rPr>
              <a:t> и реконструкции системной подстанции: без замены трансформатора на ПС-110 «Фестивальная» , с установкой 2-ух ячеек 10 </a:t>
            </a:r>
            <a:r>
              <a:rPr lang="ru-RU" altLang="ru-RU" sz="1400" dirty="0" err="1">
                <a:latin typeface="+mj-lt"/>
                <a:cs typeface="Times New Roman" panose="02020603050405020304" pitchFamily="18" charset="0"/>
              </a:rPr>
              <a:t>кВ</a:t>
            </a:r>
            <a:r>
              <a:rPr lang="ru-RU" altLang="ru-RU" sz="1400" dirty="0">
                <a:latin typeface="+mj-lt"/>
                <a:cs typeface="Times New Roman" panose="02020603050405020304" pitchFamily="18" charset="0"/>
              </a:rPr>
              <a:t> на ПС-110 «Фестивальная», строительстве 2-ух КЛ-10кВ протяжённостью 0,3км, строительстве ТП на объекте, максимальная электрическая мощность, возможная к подключению, составит 2000кВт (с учётом других </a:t>
            </a:r>
            <a:r>
              <a:rPr lang="ru-RU" altLang="ru-RU" sz="1400" dirty="0" err="1">
                <a:latin typeface="+mj-lt"/>
                <a:cs typeface="Times New Roman" panose="02020603050405020304" pitchFamily="18" charset="0"/>
              </a:rPr>
              <a:t>инвестплощадок</a:t>
            </a:r>
            <a:r>
              <a:rPr lang="ru-RU" altLang="ru-RU" sz="1400" dirty="0">
                <a:latin typeface="+mj-lt"/>
                <a:cs typeface="Times New Roman" panose="02020603050405020304" pitchFamily="18" charset="0"/>
              </a:rPr>
              <a:t> с питанием от данной подстанции). Ориентировочная стоимость – 1000 тыс. руб.</a:t>
            </a:r>
            <a:br>
              <a:rPr lang="ru-RU" altLang="ru-RU" sz="1400" dirty="0">
                <a:latin typeface="+mj-lt"/>
                <a:cs typeface="Times New Roman" panose="02020603050405020304" pitchFamily="18" charset="0"/>
              </a:rPr>
            </a:br>
            <a:r>
              <a:rPr lang="ru-RU" altLang="ru-RU" sz="1400" dirty="0">
                <a:latin typeface="+mj-lt"/>
                <a:cs typeface="Times New Roman" panose="02020603050405020304" pitchFamily="18" charset="0"/>
              </a:rPr>
              <a:t>* Данные о потребности в электросетевой инфраструктуре и стоимости приведены ориентировочно и подлежат уточнению на стадии выдачи технических условий, а также по результатам разработки проектно-сметной документации.</a:t>
            </a:r>
          </a:p>
          <a:p>
            <a:pPr marL="0" algn="just">
              <a:buNone/>
            </a:pPr>
            <a:r>
              <a:rPr lang="ru-RU" altLang="ru-RU" sz="1400" dirty="0">
                <a:latin typeface="+mj-lt"/>
                <a:cs typeface="Times New Roman" panose="02020603050405020304" pitchFamily="18" charset="0"/>
              </a:rPr>
              <a:t>Информация о подключении (возможности подключения) к сетям централизованного теплоснабжения РУП "</a:t>
            </a:r>
            <a:r>
              <a:rPr lang="ru-RU" altLang="ru-RU" sz="1400" dirty="0" err="1">
                <a:latin typeface="+mj-lt"/>
                <a:cs typeface="Times New Roman" panose="02020603050405020304" pitchFamily="18" charset="0"/>
              </a:rPr>
              <a:t>Гомельэнерго</a:t>
            </a:r>
            <a:r>
              <a:rPr lang="ru-RU" altLang="ru-RU" sz="1400" dirty="0">
                <a:latin typeface="+mj-lt"/>
                <a:cs typeface="Times New Roman" panose="02020603050405020304" pitchFamily="18" charset="0"/>
              </a:rPr>
              <a:t>»: Площадка завода  к сетям централизованного теплоснабжения не подключена. Имеется возможность подключения тепловой нагрузки до 5 Гкал/ч к существующей тепловой сети в районе ТК 24-23, ТК 24-24 2Ду-800мм. Ближайшая возможная точка подключения находится на расстоянии - 130м. Требуется подземная прокладка ПИ-трубы ДУ-200. Ориентировочная стоимость – 300 тыс. руб. </a:t>
            </a:r>
            <a:br>
              <a:rPr lang="ru-RU" altLang="ru-RU" sz="1400" dirty="0">
                <a:latin typeface="+mj-lt"/>
                <a:cs typeface="Times New Roman" panose="02020603050405020304" pitchFamily="18" charset="0"/>
              </a:rPr>
            </a:br>
            <a:r>
              <a:rPr lang="ru-RU" altLang="ru-RU" sz="1400" dirty="0">
                <a:latin typeface="+mj-lt"/>
                <a:cs typeface="Times New Roman" panose="02020603050405020304" pitchFamily="18" charset="0"/>
              </a:rPr>
              <a:t>** Объемы </a:t>
            </a:r>
            <a:r>
              <a:rPr lang="ru-RU" altLang="ru-RU" sz="1400" dirty="0" err="1">
                <a:latin typeface="+mj-lt"/>
                <a:cs typeface="Times New Roman" panose="02020603050405020304" pitchFamily="18" charset="0"/>
              </a:rPr>
              <a:t>теплосетевого</a:t>
            </a:r>
            <a:r>
              <a:rPr lang="ru-RU" altLang="ru-RU" sz="1400" dirty="0">
                <a:latin typeface="+mj-lt"/>
                <a:cs typeface="Times New Roman" panose="02020603050405020304" pitchFamily="18" charset="0"/>
              </a:rPr>
              <a:t> строительства и их стоимость подлежат уточнению на стадии выдачи технических условий, а также по результатам разработки проектно-сметной документации. </a:t>
            </a:r>
          </a:p>
          <a:p>
            <a:pPr marL="0" indent="0" algn="just">
              <a:buNone/>
            </a:pPr>
            <a:r>
              <a:rPr lang="ru-RU" sz="1400" dirty="0" smtClean="0">
                <a:latin typeface="+mj-lt"/>
                <a:cs typeface="Times New Roman" panose="02020603050405020304" pitchFamily="18" charset="0"/>
              </a:rPr>
              <a:t>Газоснабжение</a:t>
            </a:r>
            <a:r>
              <a:rPr lang="ru-RU" sz="1400" dirty="0">
                <a:latin typeface="+mj-lt"/>
                <a:cs typeface="Times New Roman" panose="02020603050405020304" pitchFamily="18" charset="0"/>
              </a:rPr>
              <a:t>:  ближайший газопровод среднего давления (до 0,3 Мпа) </a:t>
            </a:r>
            <a:r>
              <a:rPr lang="ru-RU" sz="1400" dirty="0" smtClean="0">
                <a:latin typeface="+mj-lt"/>
                <a:cs typeface="Times New Roman" panose="02020603050405020304" pitchFamily="18" charset="0"/>
              </a:rPr>
              <a:t>ф325 </a:t>
            </a:r>
            <a:r>
              <a:rPr lang="ru-RU" sz="1400" dirty="0">
                <a:latin typeface="+mj-lt"/>
                <a:cs typeface="Times New Roman" panose="02020603050405020304" pitchFamily="18" charset="0"/>
              </a:rPr>
              <a:t>мм (по </a:t>
            </a:r>
            <a:r>
              <a:rPr lang="ru-RU" sz="1400" dirty="0" err="1" smtClean="0">
                <a:latin typeface="+mj-lt"/>
                <a:cs typeface="Times New Roman" panose="02020603050405020304" pitchFamily="18" charset="0"/>
              </a:rPr>
              <a:t>ул.Барыкина</a:t>
            </a:r>
            <a:r>
              <a:rPr lang="ru-RU" sz="1400" dirty="0" smtClean="0">
                <a:latin typeface="+mj-lt"/>
                <a:cs typeface="Times New Roman" panose="02020603050405020304" pitchFamily="18" charset="0"/>
              </a:rPr>
              <a:t>) </a:t>
            </a:r>
            <a:r>
              <a:rPr lang="ru-RU" sz="1400" dirty="0">
                <a:latin typeface="+mj-lt"/>
                <a:cs typeface="Times New Roman" panose="02020603050405020304" pitchFamily="18" charset="0"/>
              </a:rPr>
              <a:t>– </a:t>
            </a:r>
            <a:r>
              <a:rPr lang="ru-RU" sz="1400" dirty="0" smtClean="0">
                <a:latin typeface="+mj-lt"/>
                <a:cs typeface="Times New Roman" panose="02020603050405020304" pitchFamily="18" charset="0"/>
              </a:rPr>
              <a:t>250 </a:t>
            </a:r>
            <a:r>
              <a:rPr lang="ru-RU" sz="1400" dirty="0" err="1">
                <a:latin typeface="+mj-lt"/>
                <a:cs typeface="Times New Roman" panose="02020603050405020304" pitchFamily="18" charset="0"/>
              </a:rPr>
              <a:t>м.п</a:t>
            </a:r>
            <a:r>
              <a:rPr lang="ru-RU" sz="1400" dirty="0">
                <a:latin typeface="+mj-lt"/>
                <a:cs typeface="Times New Roman" panose="02020603050405020304" pitchFamily="18" charset="0"/>
              </a:rPr>
              <a:t>.; возможный расход природного газа </a:t>
            </a:r>
            <a:r>
              <a:rPr lang="ru-RU" sz="1400" dirty="0" smtClean="0">
                <a:latin typeface="+mj-lt"/>
                <a:cs typeface="Times New Roman" panose="02020603050405020304" pitchFamily="18" charset="0"/>
              </a:rPr>
              <a:t>150 </a:t>
            </a:r>
            <a:r>
              <a:rPr lang="ru-RU" sz="1400" dirty="0" err="1">
                <a:latin typeface="+mj-lt"/>
                <a:cs typeface="Times New Roman" panose="02020603050405020304" pitchFamily="18" charset="0"/>
              </a:rPr>
              <a:t>м.куб</a:t>
            </a:r>
            <a:r>
              <a:rPr lang="ru-RU" sz="1400" dirty="0">
                <a:latin typeface="+mj-lt"/>
                <a:cs typeface="Times New Roman" panose="02020603050405020304" pitchFamily="18" charset="0"/>
              </a:rPr>
              <a:t>./час; примерная стоимость строительства газопровода на апрель 2022 года – </a:t>
            </a:r>
            <a:r>
              <a:rPr lang="ru-RU" sz="1400" dirty="0" smtClean="0">
                <a:latin typeface="+mj-lt"/>
                <a:cs typeface="Times New Roman" panose="02020603050405020304" pitchFamily="18" charset="0"/>
              </a:rPr>
              <a:t>50 </a:t>
            </a:r>
            <a:r>
              <a:rPr lang="ru-RU" sz="1400" dirty="0" err="1">
                <a:latin typeface="+mj-lt"/>
                <a:cs typeface="Times New Roman" panose="02020603050405020304" pitchFamily="18" charset="0"/>
              </a:rPr>
              <a:t>тыс.бел.руб</a:t>
            </a:r>
            <a:r>
              <a:rPr lang="ru-RU" sz="1400" dirty="0">
                <a:latin typeface="+mj-lt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5764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22D649A-611B-486F-BE21-88CEEFF172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668" y="93786"/>
            <a:ext cx="11758246" cy="691660"/>
          </a:xfrm>
        </p:spPr>
        <p:txBody>
          <a:bodyPr>
            <a:noAutofit/>
          </a:bodyPr>
          <a:lstStyle/>
          <a:p>
            <a:r>
              <a:rPr lang="ru-RU" sz="2000" dirty="0" smtClean="0"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cs typeface="Times New Roman" panose="02020603050405020304" pitchFamily="18" charset="0"/>
              </a:rPr>
            </a:br>
            <a:r>
              <a:rPr lang="ru-RU" sz="2000" dirty="0">
                <a:cs typeface="Times New Roman" panose="02020603050405020304" pitchFamily="18" charset="0"/>
              </a:rPr>
              <a:t/>
            </a:r>
            <a:br>
              <a:rPr lang="ru-RU" sz="2000" dirty="0">
                <a:cs typeface="Times New Roman" panose="02020603050405020304" pitchFamily="18" charset="0"/>
              </a:rPr>
            </a:br>
            <a:r>
              <a:rPr lang="ru-RU" sz="2400" dirty="0" smtClean="0">
                <a:cs typeface="Times New Roman" panose="02020603050405020304" pitchFamily="18" charset="0"/>
              </a:rPr>
              <a:t>Площадка №23 </a:t>
            </a:r>
            <a:r>
              <a:rPr lang="ru-RU" sz="2000" dirty="0" smtClean="0"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cs typeface="Times New Roman" panose="02020603050405020304" pitchFamily="18" charset="0"/>
              </a:rPr>
            </a:br>
            <a:r>
              <a:rPr lang="ru-RU" sz="2000" dirty="0">
                <a:cs typeface="Times New Roman" panose="02020603050405020304" pitchFamily="18" charset="0"/>
              </a:rPr>
              <a:t>г. Гомель, ул. Барыкина, 150</a:t>
            </a:r>
          </a:p>
        </p:txBody>
      </p:sp>
      <p:sp>
        <p:nvSpPr>
          <p:cNvPr id="8" name="Заголовок 1">
            <a:extLst>
              <a:ext uri="{FF2B5EF4-FFF2-40B4-BE49-F238E27FC236}">
                <a16:creationId xmlns="" xmlns:a16="http://schemas.microsoft.com/office/drawing/2014/main" id="{FB12BDDB-5F24-44EB-8E3E-3CFFD347E16C}"/>
              </a:ext>
            </a:extLst>
          </p:cNvPr>
          <p:cNvSpPr txBox="1">
            <a:spLocks/>
          </p:cNvSpPr>
          <p:nvPr/>
        </p:nvSpPr>
        <p:spPr>
          <a:xfrm>
            <a:off x="234461" y="904384"/>
            <a:ext cx="11523785" cy="38560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cs typeface="Times New Roman" panose="02020603050405020304" pitchFamily="18" charset="0"/>
              </a:rPr>
              <a:t>Инженерно-техническое обеспечение</a:t>
            </a:r>
            <a:endParaRPr lang="x-none" sz="2800" dirty="0">
              <a:cs typeface="Times New Roman" panose="02020603050405020304" pitchFamily="18" charset="0"/>
            </a:endParaRPr>
          </a:p>
        </p:txBody>
      </p:sp>
      <p:sp>
        <p:nvSpPr>
          <p:cNvPr id="10" name="Равнобедренный треугольник 9"/>
          <p:cNvSpPr/>
          <p:nvPr/>
        </p:nvSpPr>
        <p:spPr>
          <a:xfrm>
            <a:off x="4835776" y="5996981"/>
            <a:ext cx="445477" cy="386861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+mj-lt"/>
            </a:endParaRPr>
          </a:p>
        </p:txBody>
      </p:sp>
      <p:sp>
        <p:nvSpPr>
          <p:cNvPr id="13" name="Заголовок 1">
            <a:extLst>
              <a:ext uri="{FF2B5EF4-FFF2-40B4-BE49-F238E27FC236}">
                <a16:creationId xmlns="" xmlns:a16="http://schemas.microsoft.com/office/drawing/2014/main" id="{FB12BDDB-5F24-44EB-8E3E-3CFFD347E16C}"/>
              </a:ext>
            </a:extLst>
          </p:cNvPr>
          <p:cNvSpPr txBox="1">
            <a:spLocks/>
          </p:cNvSpPr>
          <p:nvPr/>
        </p:nvSpPr>
        <p:spPr>
          <a:xfrm>
            <a:off x="5427792" y="6056849"/>
            <a:ext cx="3716216" cy="38560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 smtClean="0"/>
              <a:t>подключение  к газопроводу</a:t>
            </a:r>
            <a:endParaRPr lang="x-none" sz="2000" dirty="0"/>
          </a:p>
        </p:txBody>
      </p:sp>
      <p:sp>
        <p:nvSpPr>
          <p:cNvPr id="14" name="Заголовок 1">
            <a:extLst>
              <a:ext uri="{FF2B5EF4-FFF2-40B4-BE49-F238E27FC236}">
                <a16:creationId xmlns="" xmlns:a16="http://schemas.microsoft.com/office/drawing/2014/main" id="{FB12BDDB-5F24-44EB-8E3E-3CFFD347E16C}"/>
              </a:ext>
            </a:extLst>
          </p:cNvPr>
          <p:cNvSpPr txBox="1">
            <a:spLocks/>
          </p:cNvSpPr>
          <p:nvPr/>
        </p:nvSpPr>
        <p:spPr>
          <a:xfrm>
            <a:off x="1160586" y="6073808"/>
            <a:ext cx="3716216" cy="38560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 smtClean="0"/>
              <a:t>подключение к электросети</a:t>
            </a:r>
            <a:endParaRPr lang="x-none" sz="2000" dirty="0"/>
          </a:p>
        </p:txBody>
      </p:sp>
      <p:pic>
        <p:nvPicPr>
          <p:cNvPr id="15" name="Picture 16" descr="Love as Art — лучший подарок на день влюбленных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633" y="5906755"/>
            <a:ext cx="685795" cy="685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4" descr="Файл:Яндекс.Карты логотип.png — Википедия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3525" y="5890922"/>
            <a:ext cx="300038" cy="492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Заголовок 1">
            <a:extLst>
              <a:ext uri="{FF2B5EF4-FFF2-40B4-BE49-F238E27FC236}">
                <a16:creationId xmlns="" xmlns:a16="http://schemas.microsoft.com/office/drawing/2014/main" id="{FB12BDDB-5F24-44EB-8E3E-3CFFD347E16C}"/>
              </a:ext>
            </a:extLst>
          </p:cNvPr>
          <p:cNvSpPr txBox="1">
            <a:spLocks/>
          </p:cNvSpPr>
          <p:nvPr/>
        </p:nvSpPr>
        <p:spPr>
          <a:xfrm>
            <a:off x="9449408" y="6043598"/>
            <a:ext cx="1968868" cy="38560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 smtClean="0"/>
              <a:t>площадка</a:t>
            </a:r>
            <a:endParaRPr lang="x-none" sz="20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1230920" y="1360330"/>
            <a:ext cx="8546123" cy="434880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+mj-lt"/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7113" y="1383776"/>
            <a:ext cx="5206636" cy="4275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4" descr="Файл:Яндекс.Карты логотип.png — Википедия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7402" y="3012858"/>
            <a:ext cx="300038" cy="492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6" descr="Love as Art — лучший подарок на день влюбленных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8514" y="3495307"/>
            <a:ext cx="685795" cy="685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Равнобедренный треугольник 21"/>
          <p:cNvSpPr/>
          <p:nvPr/>
        </p:nvSpPr>
        <p:spPr>
          <a:xfrm>
            <a:off x="4164682" y="2327658"/>
            <a:ext cx="445477" cy="386861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2819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22D649A-611B-486F-BE21-88CEEFF172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742" y="339969"/>
            <a:ext cx="4451303" cy="530225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cs typeface="Times New Roman" panose="02020603050405020304" pitchFamily="18" charset="0"/>
              </a:rPr>
              <a:t>Санитарные </a:t>
            </a:r>
            <a:r>
              <a:rPr lang="ru-RU" dirty="0">
                <a:cs typeface="Times New Roman" panose="02020603050405020304" pitchFamily="18" charset="0"/>
              </a:rPr>
              <a:t>ограничения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9A8AFE0E-8810-4B4F-AC0B-ED3BEB1EAC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04800" y="1182734"/>
            <a:ext cx="10646083" cy="4873624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ru-RU" dirty="0" smtClean="0">
                <a:latin typeface="+mj-lt"/>
                <a:cs typeface="Times New Roman" panose="02020603050405020304" pitchFamily="18" charset="0"/>
              </a:rPr>
              <a:t>Допускается </a:t>
            </a:r>
            <a:r>
              <a:rPr lang="ru-RU" dirty="0">
                <a:latin typeface="+mj-lt"/>
                <a:cs typeface="Times New Roman" panose="02020603050405020304" pitchFamily="18" charset="0"/>
              </a:rPr>
              <a:t>размещение производственных объектов с базовыми размерами </a:t>
            </a:r>
            <a:r>
              <a:rPr lang="ru-RU" dirty="0" smtClean="0">
                <a:latin typeface="+mj-lt"/>
                <a:cs typeface="Times New Roman" panose="02020603050405020304" pitchFamily="18" charset="0"/>
              </a:rPr>
              <a:t>санитарно-защитной зоны </a:t>
            </a:r>
            <a:r>
              <a:rPr lang="ru-RU" dirty="0">
                <a:latin typeface="+mj-lt"/>
                <a:cs typeface="Times New Roman" panose="02020603050405020304" pitchFamily="18" charset="0"/>
              </a:rPr>
              <a:t>не более 100 м, в соответствии со специфическими </a:t>
            </a:r>
            <a:r>
              <a:rPr lang="ru-RU" dirty="0" err="1">
                <a:latin typeface="+mj-lt"/>
                <a:cs typeface="Times New Roman" panose="02020603050405020304" pitchFamily="18" charset="0"/>
              </a:rPr>
              <a:t>санитарно</a:t>
            </a:r>
            <a:r>
              <a:rPr lang="ru-RU" dirty="0">
                <a:latin typeface="+mj-lt"/>
                <a:cs typeface="Times New Roman" panose="02020603050405020304" pitchFamily="18" charset="0"/>
              </a:rPr>
              <a:t> - эпидемиологическими требованиями к установлению санитарно-защитных зон объектов, являющихся объектами воздействия на здоровье человека и окружающую среду, утвержденных постановлением </a:t>
            </a:r>
            <a:r>
              <a:rPr lang="ru-RU" dirty="0" smtClean="0">
                <a:latin typeface="+mj-lt"/>
                <a:cs typeface="Times New Roman" panose="02020603050405020304" pitchFamily="18" charset="0"/>
              </a:rPr>
              <a:t>Совета Министров Республики Беларусь </a:t>
            </a:r>
            <a:r>
              <a:rPr lang="ru-RU" dirty="0">
                <a:latin typeface="+mj-lt"/>
                <a:cs typeface="Times New Roman" panose="02020603050405020304" pitchFamily="18" charset="0"/>
              </a:rPr>
              <a:t>от 11.12.2019 № </a:t>
            </a:r>
            <a:r>
              <a:rPr lang="ru-RU" dirty="0" smtClean="0">
                <a:latin typeface="+mj-lt"/>
                <a:cs typeface="Times New Roman" panose="02020603050405020304" pitchFamily="18" charset="0"/>
              </a:rPr>
              <a:t>847.</a:t>
            </a:r>
            <a:endParaRPr lang="ru-RU" dirty="0"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2754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7869" y="199664"/>
            <a:ext cx="10515600" cy="758279"/>
          </a:xfrm>
        </p:spPr>
        <p:txBody>
          <a:bodyPr>
            <a:noAutofit/>
          </a:bodyPr>
          <a:lstStyle/>
          <a:p>
            <a:pPr algn="ctr"/>
            <a:r>
              <a:rPr lang="ru-RU" sz="2400" dirty="0">
                <a:cs typeface="Times New Roman" panose="02020603050405020304" pitchFamily="18" charset="0"/>
              </a:rPr>
              <a:t>Инвестиционные предложения города </a:t>
            </a:r>
            <a:r>
              <a:rPr lang="ru-RU" sz="1800" dirty="0" smtClean="0">
                <a:cs typeface="Times New Roman" panose="02020603050405020304" pitchFamily="18" charset="0"/>
              </a:rPr>
              <a:t>*</a:t>
            </a:r>
            <a:endParaRPr lang="en-US" sz="1600" dirty="0"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95785" y="957942"/>
            <a:ext cx="11569792" cy="5408023"/>
          </a:xfrm>
        </p:spPr>
        <p:txBody>
          <a:bodyPr>
            <a:noAutofit/>
          </a:bodyPr>
          <a:lstStyle/>
          <a:p>
            <a:pPr marL="0" indent="450000">
              <a:lnSpc>
                <a:spcPct val="100000"/>
              </a:lnSpc>
              <a:spcBef>
                <a:spcPts val="0"/>
              </a:spcBef>
              <a:buNone/>
            </a:pPr>
            <a:endParaRPr lang="ru-RU" sz="1400" b="1" dirty="0" smtClean="0">
              <a:latin typeface="+mj-lt"/>
              <a:cs typeface="Times New Roman" panose="02020603050405020304" pitchFamily="18" charset="0"/>
            </a:endParaRPr>
          </a:p>
          <a:p>
            <a:pPr marL="0" indent="45000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400" b="1" dirty="0" smtClean="0">
                <a:latin typeface="+mj-lt"/>
                <a:cs typeface="Times New Roman" panose="02020603050405020304" pitchFamily="18" charset="0"/>
              </a:rPr>
              <a:t>ОБРАБАТЫВАЮЩАЯ ПРОМЫШЛЕННОСТЬ</a:t>
            </a:r>
            <a:endParaRPr lang="ru-RU" sz="1400" b="1" dirty="0">
              <a:latin typeface="+mj-lt"/>
              <a:cs typeface="Times New Roman" panose="02020603050405020304" pitchFamily="18" charset="0"/>
            </a:endParaRPr>
          </a:p>
          <a:p>
            <a:pPr marL="0" indent="45000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400" dirty="0" smtClean="0">
                <a:latin typeface="+mj-lt"/>
                <a:cs typeface="Times New Roman" panose="02020603050405020304" pitchFamily="18" charset="0"/>
              </a:rPr>
              <a:t>-ПРОИЗВОДСТВО </a:t>
            </a:r>
            <a:r>
              <a:rPr lang="ru-RU" sz="1400" dirty="0">
                <a:latin typeface="+mj-lt"/>
                <a:cs typeface="Times New Roman" panose="02020603050405020304" pitchFamily="18" charset="0"/>
              </a:rPr>
              <a:t>ПРОДУКТОВ ПИТАНИЯ, НАПИТКОВ И ТАБАЧНЫХ </a:t>
            </a:r>
            <a:r>
              <a:rPr lang="ru-RU" sz="1400" dirty="0" smtClean="0">
                <a:latin typeface="+mj-lt"/>
                <a:cs typeface="Times New Roman" panose="02020603050405020304" pitchFamily="18" charset="0"/>
              </a:rPr>
              <a:t>ИЗДЕЛИЙ</a:t>
            </a:r>
          </a:p>
          <a:p>
            <a:pPr marL="0" indent="45000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400" dirty="0" smtClean="0">
                <a:latin typeface="+mj-lt"/>
                <a:cs typeface="Times New Roman" panose="02020603050405020304" pitchFamily="18" charset="0"/>
              </a:rPr>
              <a:t>-ПРОИЗВОДСТВО </a:t>
            </a:r>
            <a:r>
              <a:rPr lang="ru-RU" sz="1400" dirty="0">
                <a:latin typeface="+mj-lt"/>
                <a:cs typeface="Times New Roman" panose="02020603050405020304" pitchFamily="18" charset="0"/>
              </a:rPr>
              <a:t>ТЕКСТИЛЬНЫХ ИЗДЕЛИЙ, ОДЕЖДЫ, ИЗДЕЛИЙ ИЗ КОЖИ И МЕХА</a:t>
            </a:r>
            <a:r>
              <a:rPr lang="ru-RU" sz="1400" dirty="0" smtClean="0">
                <a:latin typeface="+mj-lt"/>
                <a:cs typeface="Times New Roman" panose="02020603050405020304" pitchFamily="18" charset="0"/>
              </a:rPr>
              <a:t>.</a:t>
            </a:r>
          </a:p>
          <a:p>
            <a:pPr marL="0" indent="45000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400" dirty="0" smtClean="0">
                <a:latin typeface="+mj-lt"/>
                <a:cs typeface="Times New Roman" panose="02020603050405020304" pitchFamily="18" charset="0"/>
              </a:rPr>
              <a:t>-ПРОИЗВОДСТВО </a:t>
            </a:r>
            <a:r>
              <a:rPr lang="ru-RU" sz="1400" dirty="0">
                <a:latin typeface="+mj-lt"/>
                <a:cs typeface="Times New Roman" panose="02020603050405020304" pitchFamily="18" charset="0"/>
              </a:rPr>
              <a:t>ИЗДЕЛИЙ ИЗ ДЕРЕВА И БУМАГИ; ПОЛИГРАФИЧЕСКАЯ ДЕЯТЕЛЬНОСТЬ И ТИРАЖИРОВАНИЕ ЗАПИСАННЫХ </a:t>
            </a:r>
            <a:endParaRPr lang="ru-RU" sz="1400" dirty="0" smtClean="0">
              <a:latin typeface="+mj-lt"/>
              <a:cs typeface="Times New Roman" panose="02020603050405020304" pitchFamily="18" charset="0"/>
            </a:endParaRPr>
          </a:p>
          <a:p>
            <a:pPr marL="0" indent="45000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400" dirty="0" smtClean="0">
                <a:latin typeface="+mj-lt"/>
                <a:cs typeface="Times New Roman" panose="02020603050405020304" pitchFamily="18" charset="0"/>
              </a:rPr>
              <a:t>  НОСИТЕЛЕЙ </a:t>
            </a:r>
            <a:r>
              <a:rPr lang="ru-RU" sz="1400" dirty="0">
                <a:latin typeface="+mj-lt"/>
                <a:cs typeface="Times New Roman" panose="02020603050405020304" pitchFamily="18" charset="0"/>
              </a:rPr>
              <a:t>ИНФОРМАЦИИ</a:t>
            </a:r>
            <a:r>
              <a:rPr lang="ru-RU" sz="1400" dirty="0" smtClean="0">
                <a:latin typeface="+mj-lt"/>
                <a:cs typeface="Times New Roman" panose="02020603050405020304" pitchFamily="18" charset="0"/>
              </a:rPr>
              <a:t>.</a:t>
            </a:r>
          </a:p>
          <a:p>
            <a:pPr marL="0" indent="45000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400" dirty="0" smtClean="0">
                <a:latin typeface="+mj-lt"/>
                <a:cs typeface="Times New Roman" panose="02020603050405020304" pitchFamily="18" charset="0"/>
              </a:rPr>
              <a:t>-ПРОИЗВОДСТВО </a:t>
            </a:r>
            <a:r>
              <a:rPr lang="ru-RU" sz="1400" dirty="0">
                <a:latin typeface="+mj-lt"/>
                <a:cs typeface="Times New Roman" panose="02020603050405020304" pitchFamily="18" charset="0"/>
              </a:rPr>
              <a:t>РЕЗИНОВЫХ И ПЛАСТМАССОВЫХ ИЗДЕЛИЙ, ПРОЧИХ НЕМЕТАЛЛИЧЕСКИХ МИНЕРАЛЬНЫХ </a:t>
            </a:r>
            <a:r>
              <a:rPr lang="ru-RU" sz="1400" dirty="0" smtClean="0">
                <a:latin typeface="+mj-lt"/>
                <a:cs typeface="Times New Roman" panose="02020603050405020304" pitchFamily="18" charset="0"/>
              </a:rPr>
              <a:t>ПРОДУКТОВ</a:t>
            </a:r>
          </a:p>
          <a:p>
            <a:pPr marL="0" indent="45000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400" dirty="0" smtClean="0">
                <a:latin typeface="+mj-lt"/>
                <a:cs typeface="Times New Roman" panose="02020603050405020304" pitchFamily="18" charset="0"/>
              </a:rPr>
              <a:t>-ПРОИЗВОДСТВО </a:t>
            </a:r>
            <a:r>
              <a:rPr lang="ru-RU" sz="1400" dirty="0">
                <a:latin typeface="+mj-lt"/>
                <a:cs typeface="Times New Roman" panose="02020603050405020304" pitchFamily="18" charset="0"/>
              </a:rPr>
              <a:t>ВЫЧИСЛИТЕЛЬНОЙ, ЭЛЕКТРОННОЙ И ОПТИЧЕСКОЙ АППАРАТУРЫ</a:t>
            </a:r>
            <a:r>
              <a:rPr lang="ru-RU" sz="1400" dirty="0" smtClean="0">
                <a:latin typeface="+mj-lt"/>
                <a:cs typeface="Times New Roman" panose="02020603050405020304" pitchFamily="18" charset="0"/>
              </a:rPr>
              <a:t>.</a:t>
            </a:r>
          </a:p>
          <a:p>
            <a:pPr marL="0" indent="45000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400" dirty="0" smtClean="0">
                <a:latin typeface="+mj-lt"/>
                <a:cs typeface="Times New Roman" panose="02020603050405020304" pitchFamily="18" charset="0"/>
              </a:rPr>
              <a:t>-ПРОИЗВОДСТВО ЭЛЕКТРООБОРУДОВАНИЯ</a:t>
            </a:r>
          </a:p>
          <a:p>
            <a:pPr marL="0" indent="45000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400" dirty="0" smtClean="0">
                <a:latin typeface="+mj-lt"/>
                <a:cs typeface="Times New Roman" panose="02020603050405020304" pitchFamily="18" charset="0"/>
              </a:rPr>
              <a:t>-ПРОИЗВОДСТВО </a:t>
            </a:r>
            <a:r>
              <a:rPr lang="ru-RU" sz="1400" dirty="0">
                <a:latin typeface="+mj-lt"/>
                <a:cs typeface="Times New Roman" panose="02020603050405020304" pitchFamily="18" charset="0"/>
              </a:rPr>
              <a:t>МАШИН И ОБОРУДОВАНИЯ, НЕ ВКЛЮЧЕННЫХ В ДРУГИЕ ГРУППИРОВКИ</a:t>
            </a:r>
            <a:r>
              <a:rPr lang="ru-RU" sz="1400" dirty="0" smtClean="0">
                <a:latin typeface="+mj-lt"/>
                <a:cs typeface="Times New Roman" panose="02020603050405020304" pitchFamily="18" charset="0"/>
              </a:rPr>
              <a:t>.</a:t>
            </a:r>
          </a:p>
          <a:p>
            <a:pPr marL="0" indent="45000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400" dirty="0" smtClean="0">
                <a:latin typeface="+mj-lt"/>
                <a:cs typeface="Times New Roman" panose="02020603050405020304" pitchFamily="18" charset="0"/>
              </a:rPr>
              <a:t>-ПРОИЗВОДСТВО </a:t>
            </a:r>
            <a:r>
              <a:rPr lang="ru-RU" sz="1400" dirty="0">
                <a:latin typeface="+mj-lt"/>
                <a:cs typeface="Times New Roman" panose="02020603050405020304" pitchFamily="18" charset="0"/>
              </a:rPr>
              <a:t>ТРАНСПОРТНЫХ СРЕДСТВ И </a:t>
            </a:r>
            <a:r>
              <a:rPr lang="ru-RU" sz="1400" dirty="0" smtClean="0">
                <a:latin typeface="+mj-lt"/>
                <a:cs typeface="Times New Roman" panose="02020603050405020304" pitchFamily="18" charset="0"/>
              </a:rPr>
              <a:t>ОБОРУДОВАНИЯ</a:t>
            </a:r>
          </a:p>
          <a:p>
            <a:pPr marL="0" indent="45000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400" dirty="0" smtClean="0">
                <a:latin typeface="+mj-lt"/>
                <a:cs typeface="Times New Roman" panose="02020603050405020304" pitchFamily="18" charset="0"/>
              </a:rPr>
              <a:t>-ПРОИЗВОДСТВО </a:t>
            </a:r>
            <a:r>
              <a:rPr lang="ru-RU" sz="1400" dirty="0">
                <a:latin typeface="+mj-lt"/>
                <a:cs typeface="Times New Roman" panose="02020603050405020304" pitchFamily="18" charset="0"/>
              </a:rPr>
              <a:t>ПРОЧИХ ГОТОВЫХ ИЗДЕЛИЙ; РЕМОНТ, МОНТАЖ МАШИН И ОБОРУДОВАНИЯ</a:t>
            </a:r>
            <a:r>
              <a:rPr lang="ru-RU" sz="1400" dirty="0" smtClean="0">
                <a:latin typeface="+mj-lt"/>
                <a:cs typeface="Times New Roman" panose="02020603050405020304" pitchFamily="18" charset="0"/>
              </a:rPr>
              <a:t>.</a:t>
            </a:r>
          </a:p>
          <a:p>
            <a:pPr marL="0" indent="450000">
              <a:lnSpc>
                <a:spcPct val="100000"/>
              </a:lnSpc>
              <a:spcBef>
                <a:spcPts val="0"/>
              </a:spcBef>
              <a:buNone/>
            </a:pPr>
            <a:endParaRPr lang="ru-RU" sz="1400" b="1" dirty="0" smtClean="0">
              <a:latin typeface="+mj-lt"/>
              <a:cs typeface="Times New Roman" panose="02020603050405020304" pitchFamily="18" charset="0"/>
            </a:endParaRPr>
          </a:p>
          <a:p>
            <a:pPr marL="0" indent="45000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400" b="1" dirty="0" smtClean="0">
                <a:latin typeface="+mj-lt"/>
                <a:cs typeface="Times New Roman" panose="02020603050405020304" pitchFamily="18" charset="0"/>
              </a:rPr>
              <a:t>ОПТОВАЯ </a:t>
            </a:r>
            <a:r>
              <a:rPr lang="ru-RU" sz="1400" b="1" dirty="0">
                <a:latin typeface="+mj-lt"/>
                <a:cs typeface="Times New Roman" panose="02020603050405020304" pitchFamily="18" charset="0"/>
              </a:rPr>
              <a:t>И РОЗНИЧНАЯ ТОРГОВЛЯ; РЕМОНТ АВТОМОБИЛЕЙ И МОТОЦИКЛОВ</a:t>
            </a:r>
            <a:endParaRPr lang="ru-RU" sz="1400" dirty="0">
              <a:latin typeface="+mj-lt"/>
              <a:cs typeface="Times New Roman" panose="02020603050405020304" pitchFamily="18" charset="0"/>
            </a:endParaRPr>
          </a:p>
          <a:p>
            <a:pPr marL="0" indent="450000">
              <a:lnSpc>
                <a:spcPct val="100000"/>
              </a:lnSpc>
              <a:spcBef>
                <a:spcPts val="0"/>
              </a:spcBef>
              <a:buNone/>
            </a:pPr>
            <a:endParaRPr lang="ru-RU" sz="1400" b="1" dirty="0" smtClean="0">
              <a:latin typeface="+mj-lt"/>
              <a:cs typeface="Times New Roman" panose="02020603050405020304" pitchFamily="18" charset="0"/>
            </a:endParaRPr>
          </a:p>
          <a:p>
            <a:pPr marL="0" indent="45000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400" b="1" dirty="0" smtClean="0">
                <a:latin typeface="+mj-lt"/>
                <a:cs typeface="Times New Roman" panose="02020603050405020304" pitchFamily="18" charset="0"/>
              </a:rPr>
              <a:t>ТРАНСПОРТНАЯ </a:t>
            </a:r>
            <a:r>
              <a:rPr lang="ru-RU" sz="1400" b="1" dirty="0">
                <a:latin typeface="+mj-lt"/>
                <a:cs typeface="Times New Roman" panose="02020603050405020304" pitchFamily="18" charset="0"/>
              </a:rPr>
              <a:t>ДЕЯТЕЛЬНОСТЬ, СКЛАДИРОВАНИЕ, ПОЧТОВАЯ И КУРЬЕРСКАЯ </a:t>
            </a:r>
            <a:r>
              <a:rPr lang="ru-RU" sz="1400" b="1" dirty="0" smtClean="0">
                <a:latin typeface="+mj-lt"/>
                <a:cs typeface="Times New Roman" panose="02020603050405020304" pitchFamily="18" charset="0"/>
              </a:rPr>
              <a:t>ДЕЯТЕЛЬНОСТЬ</a:t>
            </a:r>
          </a:p>
          <a:p>
            <a:pPr marL="0" indent="450000">
              <a:lnSpc>
                <a:spcPct val="100000"/>
              </a:lnSpc>
              <a:spcBef>
                <a:spcPts val="0"/>
              </a:spcBef>
              <a:buNone/>
            </a:pPr>
            <a:endParaRPr lang="ru-RU" sz="1400" b="1" dirty="0">
              <a:latin typeface="+mj-lt"/>
              <a:cs typeface="Times New Roman" panose="02020603050405020304" pitchFamily="18" charset="0"/>
            </a:endParaRPr>
          </a:p>
          <a:p>
            <a:pPr marL="0" indent="45000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400" b="1" dirty="0" smtClean="0">
                <a:latin typeface="+mj-lt"/>
                <a:cs typeface="Times New Roman" panose="02020603050405020304" pitchFamily="18" charset="0"/>
              </a:rPr>
              <a:t>ИНФОРМАЦИЯ </a:t>
            </a:r>
            <a:r>
              <a:rPr lang="ru-RU" sz="1400" b="1" dirty="0">
                <a:latin typeface="+mj-lt"/>
                <a:cs typeface="Times New Roman" panose="02020603050405020304" pitchFamily="18" charset="0"/>
              </a:rPr>
              <a:t>И СВЯЗЬ</a:t>
            </a:r>
            <a:endParaRPr lang="ru-RU" sz="1400" dirty="0">
              <a:latin typeface="+mj-lt"/>
              <a:cs typeface="Times New Roman" panose="02020603050405020304" pitchFamily="18" charset="0"/>
            </a:endParaRPr>
          </a:p>
          <a:p>
            <a:pPr marL="0" indent="450000">
              <a:lnSpc>
                <a:spcPct val="100000"/>
              </a:lnSpc>
              <a:spcBef>
                <a:spcPts val="0"/>
              </a:spcBef>
              <a:buNone/>
            </a:pPr>
            <a:endParaRPr lang="ru-RU" sz="1400" b="1" dirty="0" smtClean="0">
              <a:latin typeface="+mj-lt"/>
              <a:cs typeface="Times New Roman" panose="02020603050405020304" pitchFamily="18" charset="0"/>
            </a:endParaRPr>
          </a:p>
          <a:p>
            <a:pPr marL="0" indent="45000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400" b="1" dirty="0" smtClean="0">
                <a:latin typeface="+mj-lt"/>
                <a:cs typeface="Times New Roman" panose="02020603050405020304" pitchFamily="18" charset="0"/>
              </a:rPr>
              <a:t>ОПЕРАЦИИ </a:t>
            </a:r>
            <a:r>
              <a:rPr lang="ru-RU" sz="1400" b="1" dirty="0">
                <a:latin typeface="+mj-lt"/>
                <a:cs typeface="Times New Roman" panose="02020603050405020304" pitchFamily="18" charset="0"/>
              </a:rPr>
              <a:t>С НЕДВИЖИМЫМ </a:t>
            </a:r>
            <a:r>
              <a:rPr lang="ru-RU" sz="1400" b="1" dirty="0" smtClean="0">
                <a:latin typeface="+mj-lt"/>
                <a:cs typeface="Times New Roman" panose="02020603050405020304" pitchFamily="18" charset="0"/>
              </a:rPr>
              <a:t>ИМУЩЕСТВОМ</a:t>
            </a:r>
          </a:p>
          <a:p>
            <a:pPr marL="0" indent="450000">
              <a:lnSpc>
                <a:spcPct val="100000"/>
              </a:lnSpc>
              <a:spcBef>
                <a:spcPts val="0"/>
              </a:spcBef>
              <a:buNone/>
            </a:pPr>
            <a:endParaRPr lang="ru-RU" sz="1400" b="1" dirty="0">
              <a:latin typeface="+mj-lt"/>
              <a:cs typeface="Times New Roman" panose="02020603050405020304" pitchFamily="18" charset="0"/>
            </a:endParaRPr>
          </a:p>
          <a:p>
            <a:pPr marL="0" indent="45000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400" b="1" dirty="0" smtClean="0">
                <a:latin typeface="+mj-lt"/>
                <a:cs typeface="Times New Roman" panose="02020603050405020304" pitchFamily="18" charset="0"/>
              </a:rPr>
              <a:t>ЗДРАВООХРАНЕНИЕ </a:t>
            </a:r>
            <a:r>
              <a:rPr lang="ru-RU" sz="1400" b="1" dirty="0">
                <a:latin typeface="+mj-lt"/>
                <a:cs typeface="Times New Roman" panose="02020603050405020304" pitchFamily="18" charset="0"/>
              </a:rPr>
              <a:t>И СОЦИАЛЬНЫЕ </a:t>
            </a:r>
            <a:r>
              <a:rPr lang="ru-RU" sz="1400" b="1" dirty="0" smtClean="0">
                <a:latin typeface="+mj-lt"/>
                <a:cs typeface="Times New Roman" panose="02020603050405020304" pitchFamily="18" charset="0"/>
              </a:rPr>
              <a:t>УСЛУГИ</a:t>
            </a:r>
          </a:p>
          <a:p>
            <a:pPr marL="0" indent="45000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400" b="1" dirty="0" smtClean="0">
                <a:latin typeface="+mj-lt"/>
                <a:cs typeface="Times New Roman" panose="02020603050405020304" pitchFamily="18" charset="0"/>
              </a:rPr>
              <a:t>и иные виды деятельности не запрещенные законодательством</a:t>
            </a:r>
            <a:endParaRPr lang="ru-RU" sz="1400" dirty="0">
              <a:latin typeface="+mj-lt"/>
              <a:cs typeface="Times New Roman" panose="02020603050405020304" pitchFamily="18" charset="0"/>
            </a:endParaRPr>
          </a:p>
          <a:p>
            <a:pPr marL="0" indent="450000">
              <a:lnSpc>
                <a:spcPct val="100000"/>
              </a:lnSpc>
              <a:spcBef>
                <a:spcPts val="0"/>
              </a:spcBef>
              <a:buNone/>
            </a:pPr>
            <a:endParaRPr lang="ru-RU" sz="1400" b="1" dirty="0" smtClean="0">
              <a:latin typeface="+mj-lt"/>
              <a:cs typeface="Times New Roman" panose="02020603050405020304" pitchFamily="18" charset="0"/>
            </a:endParaRPr>
          </a:p>
          <a:p>
            <a:pPr marL="0" indent="45000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400" b="1" dirty="0" smtClean="0">
                <a:latin typeface="+mj-lt"/>
                <a:cs typeface="Times New Roman" panose="02020603050405020304" pitchFamily="18" charset="0"/>
              </a:rPr>
              <a:t>*с учетом соблюдения норм, установленных действующим законодательством</a:t>
            </a:r>
            <a:endParaRPr lang="ru-RU" sz="1400" dirty="0">
              <a:latin typeface="+mj-lt"/>
              <a:cs typeface="Times New Roman" panose="02020603050405020304" pitchFamily="18" charset="0"/>
            </a:endParaRPr>
          </a:p>
          <a:p>
            <a:pPr marL="0" indent="450000">
              <a:lnSpc>
                <a:spcPct val="100000"/>
              </a:lnSpc>
              <a:spcBef>
                <a:spcPts val="0"/>
              </a:spcBef>
              <a:buNone/>
            </a:pPr>
            <a:endParaRPr lang="ru-RU" sz="1400" b="1" dirty="0">
              <a:latin typeface="+mj-lt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ru-RU" sz="900" dirty="0"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7641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B12BDDB-5F24-44EB-8E3E-3CFFD347E1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3994" y="121285"/>
            <a:ext cx="10515600" cy="771217"/>
          </a:xfrm>
        </p:spPr>
        <p:txBody>
          <a:bodyPr>
            <a:normAutofit/>
          </a:bodyPr>
          <a:lstStyle/>
          <a:p>
            <a:r>
              <a:rPr lang="ru-RU" sz="2900" dirty="0">
                <a:cs typeface="Times New Roman" panose="02020603050405020304" pitchFamily="18" charset="0"/>
              </a:rPr>
              <a:t>Финансовый </a:t>
            </a:r>
            <a:r>
              <a:rPr lang="ru-RU" sz="2900" dirty="0" smtClean="0">
                <a:cs typeface="Times New Roman" panose="02020603050405020304" pitchFamily="18" charset="0"/>
              </a:rPr>
              <a:t>блок с ориентировочной стоимостью</a:t>
            </a:r>
            <a:endParaRPr lang="x-none" sz="2900" dirty="0">
              <a:cs typeface="Times New Roman" panose="02020603050405020304" pitchFamily="18" charset="0"/>
            </a:endParaRPr>
          </a:p>
        </p:txBody>
      </p:sp>
      <p:graphicFrame>
        <p:nvGraphicFramePr>
          <p:cNvPr id="7" name="Таблица 7">
            <a:extLst>
              <a:ext uri="{FF2B5EF4-FFF2-40B4-BE49-F238E27FC236}">
                <a16:creationId xmlns="" xmlns:a16="http://schemas.microsoft.com/office/drawing/2014/main" id="{55F08868-B8FC-4BA2-B9AC-FB6C2ED3A1B4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747527545"/>
              </p:ext>
            </p:extLst>
          </p:nvPr>
        </p:nvGraphicFramePr>
        <p:xfrm>
          <a:off x="731018" y="1031839"/>
          <a:ext cx="10722428" cy="1816869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795575">
                  <a:extLst>
                    <a:ext uri="{9D8B030D-6E8A-4147-A177-3AD203B41FA5}">
                      <a16:colId xmlns="" xmlns:a16="http://schemas.microsoft.com/office/drawing/2014/main" val="3044292383"/>
                    </a:ext>
                  </a:extLst>
                </a:gridCol>
                <a:gridCol w="4094755">
                  <a:extLst>
                    <a:ext uri="{9D8B030D-6E8A-4147-A177-3AD203B41FA5}">
                      <a16:colId xmlns="" xmlns:a16="http://schemas.microsoft.com/office/drawing/2014/main" val="2841256447"/>
                    </a:ext>
                  </a:extLst>
                </a:gridCol>
                <a:gridCol w="2394836">
                  <a:extLst>
                    <a:ext uri="{9D8B030D-6E8A-4147-A177-3AD203B41FA5}">
                      <a16:colId xmlns="" xmlns:a16="http://schemas.microsoft.com/office/drawing/2014/main" val="365309803"/>
                    </a:ext>
                  </a:extLst>
                </a:gridCol>
                <a:gridCol w="3437262">
                  <a:extLst>
                    <a:ext uri="{9D8B030D-6E8A-4147-A177-3AD203B41FA5}">
                      <a16:colId xmlns="" xmlns:a16="http://schemas.microsoft.com/office/drawing/2014/main" val="2598786781"/>
                    </a:ext>
                  </a:extLst>
                </a:gridCol>
              </a:tblGrid>
              <a:tr h="902469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+mj-lt"/>
                          <a:cs typeface="Times New Roman" panose="02020603050405020304" pitchFamily="18" charset="0"/>
                        </a:rPr>
                        <a:t>№ п/п</a:t>
                      </a:r>
                      <a:endParaRPr lang="x-none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+mj-lt"/>
                          <a:cs typeface="Times New Roman" panose="02020603050405020304" pitchFamily="18" charset="0"/>
                        </a:rPr>
                        <a:t>Критерий</a:t>
                      </a:r>
                      <a:endParaRPr lang="x-none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+mj-lt"/>
                          <a:cs typeface="Times New Roman" panose="02020603050405020304" pitchFamily="18" charset="0"/>
                        </a:rPr>
                        <a:t>Ориентировочная стоимость</a:t>
                      </a:r>
                      <a:endParaRPr lang="x-none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latin typeface="+mj-lt"/>
                          <a:cs typeface="Times New Roman" panose="02020603050405020304" pitchFamily="18" charset="0"/>
                        </a:rPr>
                        <a:t>Источник финансирования</a:t>
                      </a:r>
                      <a:endParaRPr lang="x-none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926276468"/>
                  </a:ext>
                </a:extLst>
              </a:tr>
              <a:tr h="778159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+mj-lt"/>
                          <a:cs typeface="Times New Roman" panose="02020603050405020304" pitchFamily="18" charset="0"/>
                        </a:rPr>
                        <a:t>1</a:t>
                      </a:r>
                      <a:endParaRPr lang="x-none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+mj-lt"/>
                          <a:cs typeface="Times New Roman" panose="02020603050405020304" pitchFamily="18" charset="0"/>
                        </a:rPr>
                        <a:t>Плата за право заключения договора аренды на земельный участок сроком на 5 лет</a:t>
                      </a:r>
                      <a:endParaRPr lang="x-none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+mj-lt"/>
                          <a:cs typeface="Times New Roman" panose="02020603050405020304" pitchFamily="18" charset="0"/>
                        </a:rPr>
                        <a:t>11 585,99 руб.</a:t>
                      </a:r>
                      <a:endParaRPr lang="en-US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+mj-lt"/>
                          <a:cs typeface="Times New Roman" panose="02020603050405020304" pitchFamily="18" charset="0"/>
                        </a:rPr>
                        <a:t>Средства инвестора</a:t>
                      </a:r>
                      <a:endParaRPr lang="en-US" dirty="0" smtClean="0">
                        <a:latin typeface="+mj-lt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30033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B12BDDB-5F24-44EB-8E3E-3CFFD347E1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3994" y="121285"/>
            <a:ext cx="10515600" cy="771217"/>
          </a:xfrm>
        </p:spPr>
        <p:txBody>
          <a:bodyPr>
            <a:normAutofit/>
          </a:bodyPr>
          <a:lstStyle/>
          <a:p>
            <a:r>
              <a:rPr lang="ru-RU" sz="2900" dirty="0">
                <a:cs typeface="Times New Roman" panose="02020603050405020304" pitchFamily="18" charset="0"/>
              </a:rPr>
              <a:t>Финансовый блок: подведение инфраструктуры</a:t>
            </a:r>
            <a:endParaRPr lang="x-none" sz="2900" dirty="0">
              <a:cs typeface="Times New Roman" panose="02020603050405020304" pitchFamily="18" charset="0"/>
            </a:endParaRPr>
          </a:p>
        </p:txBody>
      </p:sp>
      <p:graphicFrame>
        <p:nvGraphicFramePr>
          <p:cNvPr id="7" name="Таблица 7">
            <a:extLst>
              <a:ext uri="{FF2B5EF4-FFF2-40B4-BE49-F238E27FC236}">
                <a16:creationId xmlns="" xmlns:a16="http://schemas.microsoft.com/office/drawing/2014/main" id="{55F08868-B8FC-4BA2-B9AC-FB6C2ED3A1B4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433207815"/>
              </p:ext>
            </p:extLst>
          </p:nvPr>
        </p:nvGraphicFramePr>
        <p:xfrm>
          <a:off x="731018" y="1031839"/>
          <a:ext cx="10515602" cy="3826428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563879">
                  <a:extLst>
                    <a:ext uri="{9D8B030D-6E8A-4147-A177-3AD203B41FA5}">
                      <a16:colId xmlns="" xmlns:a16="http://schemas.microsoft.com/office/drawing/2014/main" val="3044292383"/>
                    </a:ext>
                  </a:extLst>
                </a:gridCol>
                <a:gridCol w="2902236">
                  <a:extLst>
                    <a:ext uri="{9D8B030D-6E8A-4147-A177-3AD203B41FA5}">
                      <a16:colId xmlns="" xmlns:a16="http://schemas.microsoft.com/office/drawing/2014/main" val="2841256447"/>
                    </a:ext>
                  </a:extLst>
                </a:gridCol>
                <a:gridCol w="2227113">
                  <a:extLst>
                    <a:ext uri="{9D8B030D-6E8A-4147-A177-3AD203B41FA5}">
                      <a16:colId xmlns="" xmlns:a16="http://schemas.microsoft.com/office/drawing/2014/main" val="365309803"/>
                    </a:ext>
                  </a:extLst>
                </a:gridCol>
                <a:gridCol w="238614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2436225">
                  <a:extLst>
                    <a:ext uri="{9D8B030D-6E8A-4147-A177-3AD203B41FA5}">
                      <a16:colId xmlns="" xmlns:a16="http://schemas.microsoft.com/office/drawing/2014/main" val="2598786781"/>
                    </a:ext>
                  </a:extLst>
                </a:gridCol>
              </a:tblGrid>
              <a:tr h="1296587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+mj-lt"/>
                          <a:cs typeface="Times New Roman" panose="02020603050405020304" pitchFamily="18" charset="0"/>
                        </a:rPr>
                        <a:t>№ п/п</a:t>
                      </a:r>
                      <a:endParaRPr lang="x-none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+mj-lt"/>
                          <a:cs typeface="Times New Roman" panose="02020603050405020304" pitchFamily="18" charset="0"/>
                        </a:rPr>
                        <a:t>Критерий</a:t>
                      </a:r>
                      <a:endParaRPr lang="x-none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+mj-lt"/>
                          <a:cs typeface="Times New Roman" panose="02020603050405020304" pitchFamily="18" charset="0"/>
                        </a:rPr>
                        <a:t>Ориентировочная</a:t>
                      </a:r>
                      <a:r>
                        <a:rPr lang="ru-RU" baseline="0" dirty="0" smtClean="0">
                          <a:latin typeface="+mj-lt"/>
                          <a:cs typeface="Times New Roman" panose="02020603050405020304" pitchFamily="18" charset="0"/>
                        </a:rPr>
                        <a:t> с</a:t>
                      </a:r>
                      <a:r>
                        <a:rPr lang="ru-RU" dirty="0" smtClean="0">
                          <a:latin typeface="+mj-lt"/>
                          <a:cs typeface="Times New Roman" panose="02020603050405020304" pitchFamily="18" charset="0"/>
                        </a:rPr>
                        <a:t>тоимость</a:t>
                      </a:r>
                      <a:endParaRPr lang="x-none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+mj-lt"/>
                          <a:cs typeface="Times New Roman" panose="02020603050405020304" pitchFamily="18" charset="0"/>
                        </a:rPr>
                        <a:t>Мощность</a:t>
                      </a:r>
                      <a:endParaRPr lang="x-none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latin typeface="+mj-lt"/>
                          <a:cs typeface="Times New Roman" panose="02020603050405020304" pitchFamily="18" charset="0"/>
                        </a:rPr>
                        <a:t>Источник финансирования</a:t>
                      </a:r>
                      <a:endParaRPr lang="x-none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926276468"/>
                  </a:ext>
                </a:extLst>
              </a:tr>
              <a:tr h="83702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+mj-lt"/>
                          <a:cs typeface="Times New Roman" panose="02020603050405020304" pitchFamily="18" charset="0"/>
                        </a:rPr>
                        <a:t>1</a:t>
                      </a:r>
                      <a:endParaRPr lang="x-none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+mj-lt"/>
                          <a:cs typeface="Times New Roman" panose="02020603050405020304" pitchFamily="18" charset="0"/>
                        </a:rPr>
                        <a:t>Электроснабжение</a:t>
                      </a:r>
                      <a:endParaRPr lang="x-none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+mj-lt"/>
                          <a:cs typeface="Times New Roman" panose="02020603050405020304" pitchFamily="18" charset="0"/>
                        </a:rPr>
                        <a:t>1000 </a:t>
                      </a:r>
                      <a:r>
                        <a:rPr lang="ru-RU" baseline="0" dirty="0" smtClean="0">
                          <a:latin typeface="+mj-lt"/>
                          <a:cs typeface="Times New Roman" panose="02020603050405020304" pitchFamily="18" charset="0"/>
                        </a:rPr>
                        <a:t>тыс. руб.</a:t>
                      </a:r>
                      <a:endParaRPr lang="x-none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+mj-lt"/>
                          <a:cs typeface="Times New Roman" panose="02020603050405020304" pitchFamily="18" charset="0"/>
                        </a:rPr>
                        <a:t>2000</a:t>
                      </a:r>
                      <a:r>
                        <a:rPr lang="ru-RU" baseline="0" dirty="0" smtClean="0">
                          <a:latin typeface="+mj-lt"/>
                          <a:cs typeface="Times New Roman" panose="02020603050405020304" pitchFamily="18" charset="0"/>
                        </a:rPr>
                        <a:t> кВт</a:t>
                      </a:r>
                      <a:endParaRPr lang="x-none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Средства инвестора</a:t>
                      </a:r>
                      <a:endParaRPr lang="en-US" dirty="0" smtClean="0">
                        <a:latin typeface="+mj-lt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x-none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83702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+mj-lt"/>
                          <a:cs typeface="Times New Roman" panose="02020603050405020304" pitchFamily="18" charset="0"/>
                        </a:rPr>
                        <a:t>2</a:t>
                      </a:r>
                      <a:endParaRPr lang="x-none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+mj-lt"/>
                          <a:cs typeface="Times New Roman" panose="02020603050405020304" pitchFamily="18" charset="0"/>
                        </a:rPr>
                        <a:t>Теплоснабжение</a:t>
                      </a:r>
                      <a:endParaRPr lang="x-none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+mj-lt"/>
                          <a:cs typeface="Times New Roman" panose="02020603050405020304" pitchFamily="18" charset="0"/>
                        </a:rPr>
                        <a:t>300 тыс. руб.</a:t>
                      </a:r>
                      <a:endParaRPr lang="x-none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+mj-lt"/>
                          <a:cs typeface="Times New Roman" panose="02020603050405020304" pitchFamily="18" charset="0"/>
                        </a:rPr>
                        <a:t>тепловая нагрузка </a:t>
                      </a:r>
                      <a:r>
                        <a:rPr lang="ru-RU" baseline="0" dirty="0" smtClean="0">
                          <a:latin typeface="+mj-lt"/>
                          <a:cs typeface="Times New Roman" panose="02020603050405020304" pitchFamily="18" charset="0"/>
                        </a:rPr>
                        <a:t> до 5Гкал/ч</a:t>
                      </a:r>
                      <a:endParaRPr lang="x-none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Средства инвестора</a:t>
                      </a:r>
                      <a:endParaRPr lang="en-US" dirty="0" smtClean="0">
                        <a:latin typeface="+mj-lt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x-none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657937752"/>
                  </a:ext>
                </a:extLst>
              </a:tr>
              <a:tr h="855785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+mj-lt"/>
                          <a:cs typeface="Times New Roman" panose="02020603050405020304" pitchFamily="18" charset="0"/>
                        </a:rPr>
                        <a:t>3</a:t>
                      </a:r>
                      <a:endParaRPr lang="x-none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+mj-lt"/>
                          <a:cs typeface="Times New Roman" panose="02020603050405020304" pitchFamily="18" charset="0"/>
                        </a:rPr>
                        <a:t>Газоснабжение</a:t>
                      </a:r>
                      <a:endParaRPr lang="x-none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+mj-lt"/>
                          <a:cs typeface="Times New Roman" panose="02020603050405020304" pitchFamily="18" charset="0"/>
                        </a:rPr>
                        <a:t>50 тыс. руб.</a:t>
                      </a:r>
                      <a:endParaRPr lang="x-none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x-none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Средства инвестора</a:t>
                      </a:r>
                      <a:endParaRPr lang="en-US" dirty="0" smtClean="0">
                        <a:latin typeface="+mj-lt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x-none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61358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с одним вырезанным углом 7"/>
          <p:cNvSpPr/>
          <p:nvPr/>
        </p:nvSpPr>
        <p:spPr>
          <a:xfrm>
            <a:off x="-1" y="2512450"/>
            <a:ext cx="12019588" cy="4293096"/>
          </a:xfrm>
          <a:custGeom>
            <a:avLst/>
            <a:gdLst>
              <a:gd name="connsiteX0" fmla="*/ 0 w 9144000"/>
              <a:gd name="connsiteY0" fmla="*/ 0 h 4293096"/>
              <a:gd name="connsiteX1" fmla="*/ 6997452 w 9144000"/>
              <a:gd name="connsiteY1" fmla="*/ 0 h 4293096"/>
              <a:gd name="connsiteX2" fmla="*/ 9144000 w 9144000"/>
              <a:gd name="connsiteY2" fmla="*/ 2146548 h 4293096"/>
              <a:gd name="connsiteX3" fmla="*/ 9144000 w 9144000"/>
              <a:gd name="connsiteY3" fmla="*/ 4293096 h 4293096"/>
              <a:gd name="connsiteX4" fmla="*/ 0 w 9144000"/>
              <a:gd name="connsiteY4" fmla="*/ 4293096 h 4293096"/>
              <a:gd name="connsiteX5" fmla="*/ 0 w 9144000"/>
              <a:gd name="connsiteY5" fmla="*/ 0 h 4293096"/>
              <a:gd name="connsiteX0" fmla="*/ 0 w 9144000"/>
              <a:gd name="connsiteY0" fmla="*/ 0 h 4293096"/>
              <a:gd name="connsiteX1" fmla="*/ 6997452 w 9144000"/>
              <a:gd name="connsiteY1" fmla="*/ 0 h 4293096"/>
              <a:gd name="connsiteX2" fmla="*/ 9134764 w 9144000"/>
              <a:gd name="connsiteY2" fmla="*/ 4280148 h 4293096"/>
              <a:gd name="connsiteX3" fmla="*/ 9144000 w 9144000"/>
              <a:gd name="connsiteY3" fmla="*/ 4293096 h 4293096"/>
              <a:gd name="connsiteX4" fmla="*/ 0 w 9144000"/>
              <a:gd name="connsiteY4" fmla="*/ 4293096 h 4293096"/>
              <a:gd name="connsiteX5" fmla="*/ 0 w 9144000"/>
              <a:gd name="connsiteY5" fmla="*/ 0 h 4293096"/>
              <a:gd name="connsiteX0" fmla="*/ 0 w 9144000"/>
              <a:gd name="connsiteY0" fmla="*/ 0 h 4293096"/>
              <a:gd name="connsiteX1" fmla="*/ 4559052 w 9144000"/>
              <a:gd name="connsiteY1" fmla="*/ 18473 h 4293096"/>
              <a:gd name="connsiteX2" fmla="*/ 9134764 w 9144000"/>
              <a:gd name="connsiteY2" fmla="*/ 4280148 h 4293096"/>
              <a:gd name="connsiteX3" fmla="*/ 9144000 w 9144000"/>
              <a:gd name="connsiteY3" fmla="*/ 4293096 h 4293096"/>
              <a:gd name="connsiteX4" fmla="*/ 0 w 9144000"/>
              <a:gd name="connsiteY4" fmla="*/ 4293096 h 4293096"/>
              <a:gd name="connsiteX5" fmla="*/ 0 w 9144000"/>
              <a:gd name="connsiteY5" fmla="*/ 0 h 4293096"/>
              <a:gd name="connsiteX0" fmla="*/ 0 w 9144000"/>
              <a:gd name="connsiteY0" fmla="*/ 0 h 4293096"/>
              <a:gd name="connsiteX1" fmla="*/ 4817670 w 9144000"/>
              <a:gd name="connsiteY1" fmla="*/ 18473 h 4293096"/>
              <a:gd name="connsiteX2" fmla="*/ 9134764 w 9144000"/>
              <a:gd name="connsiteY2" fmla="*/ 4280148 h 4293096"/>
              <a:gd name="connsiteX3" fmla="*/ 9144000 w 9144000"/>
              <a:gd name="connsiteY3" fmla="*/ 4293096 h 4293096"/>
              <a:gd name="connsiteX4" fmla="*/ 0 w 9144000"/>
              <a:gd name="connsiteY4" fmla="*/ 4293096 h 4293096"/>
              <a:gd name="connsiteX5" fmla="*/ 0 w 9144000"/>
              <a:gd name="connsiteY5" fmla="*/ 0 h 4293096"/>
              <a:gd name="connsiteX0" fmla="*/ 0 w 9134764"/>
              <a:gd name="connsiteY0" fmla="*/ 0 h 4293096"/>
              <a:gd name="connsiteX1" fmla="*/ 4817670 w 9134764"/>
              <a:gd name="connsiteY1" fmla="*/ 18473 h 4293096"/>
              <a:gd name="connsiteX2" fmla="*/ 9134764 w 9134764"/>
              <a:gd name="connsiteY2" fmla="*/ 4280148 h 4293096"/>
              <a:gd name="connsiteX3" fmla="*/ 9060872 w 9134764"/>
              <a:gd name="connsiteY3" fmla="*/ 4283860 h 4293096"/>
              <a:gd name="connsiteX4" fmla="*/ 0 w 9134764"/>
              <a:gd name="connsiteY4" fmla="*/ 4293096 h 4293096"/>
              <a:gd name="connsiteX5" fmla="*/ 0 w 9134764"/>
              <a:gd name="connsiteY5" fmla="*/ 0 h 4293096"/>
              <a:gd name="connsiteX0" fmla="*/ 0 w 9060873"/>
              <a:gd name="connsiteY0" fmla="*/ 0 h 4293096"/>
              <a:gd name="connsiteX1" fmla="*/ 4817670 w 9060873"/>
              <a:gd name="connsiteY1" fmla="*/ 18473 h 4293096"/>
              <a:gd name="connsiteX2" fmla="*/ 9060873 w 9060873"/>
              <a:gd name="connsiteY2" fmla="*/ 4280148 h 4293096"/>
              <a:gd name="connsiteX3" fmla="*/ 9060872 w 9060873"/>
              <a:gd name="connsiteY3" fmla="*/ 4283860 h 4293096"/>
              <a:gd name="connsiteX4" fmla="*/ 0 w 9060873"/>
              <a:gd name="connsiteY4" fmla="*/ 4293096 h 4293096"/>
              <a:gd name="connsiteX5" fmla="*/ 0 w 9060873"/>
              <a:gd name="connsiteY5" fmla="*/ 0 h 4293096"/>
              <a:gd name="connsiteX0" fmla="*/ 0 w 9060873"/>
              <a:gd name="connsiteY0" fmla="*/ 0 h 4293096"/>
              <a:gd name="connsiteX1" fmla="*/ 4817670 w 9060873"/>
              <a:gd name="connsiteY1" fmla="*/ 18473 h 4293096"/>
              <a:gd name="connsiteX2" fmla="*/ 9060873 w 9060873"/>
              <a:gd name="connsiteY2" fmla="*/ 4280148 h 4293096"/>
              <a:gd name="connsiteX3" fmla="*/ 8977745 w 9060873"/>
              <a:gd name="connsiteY3" fmla="*/ 4283860 h 4293096"/>
              <a:gd name="connsiteX4" fmla="*/ 0 w 9060873"/>
              <a:gd name="connsiteY4" fmla="*/ 4293096 h 4293096"/>
              <a:gd name="connsiteX5" fmla="*/ 0 w 9060873"/>
              <a:gd name="connsiteY5" fmla="*/ 0 h 4293096"/>
              <a:gd name="connsiteX0" fmla="*/ 0 w 9014691"/>
              <a:gd name="connsiteY0" fmla="*/ 0 h 4293096"/>
              <a:gd name="connsiteX1" fmla="*/ 4817670 w 9014691"/>
              <a:gd name="connsiteY1" fmla="*/ 18473 h 4293096"/>
              <a:gd name="connsiteX2" fmla="*/ 9014691 w 9014691"/>
              <a:gd name="connsiteY2" fmla="*/ 4280148 h 4293096"/>
              <a:gd name="connsiteX3" fmla="*/ 8977745 w 9014691"/>
              <a:gd name="connsiteY3" fmla="*/ 4283860 h 4293096"/>
              <a:gd name="connsiteX4" fmla="*/ 0 w 9014691"/>
              <a:gd name="connsiteY4" fmla="*/ 4293096 h 4293096"/>
              <a:gd name="connsiteX5" fmla="*/ 0 w 9014691"/>
              <a:gd name="connsiteY5" fmla="*/ 0 h 4293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14691" h="4293096">
                <a:moveTo>
                  <a:pt x="0" y="0"/>
                </a:moveTo>
                <a:lnTo>
                  <a:pt x="4817670" y="18473"/>
                </a:lnTo>
                <a:lnTo>
                  <a:pt x="9014691" y="4280148"/>
                </a:lnTo>
                <a:cubicBezTo>
                  <a:pt x="9014691" y="4281385"/>
                  <a:pt x="8977745" y="4282623"/>
                  <a:pt x="8977745" y="4283860"/>
                </a:cubicBezTo>
                <a:lnTo>
                  <a:pt x="0" y="429309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latin typeface="+mj-lt"/>
            </a:endParaRPr>
          </a:p>
        </p:txBody>
      </p:sp>
      <p:sp>
        <p:nvSpPr>
          <p:cNvPr id="10" name="Прямоугольник с одним вырезанным углом 7"/>
          <p:cNvSpPr/>
          <p:nvPr/>
        </p:nvSpPr>
        <p:spPr>
          <a:xfrm rot="16200000" flipH="1">
            <a:off x="5871310" y="534164"/>
            <a:ext cx="6834909" cy="5711817"/>
          </a:xfrm>
          <a:custGeom>
            <a:avLst/>
            <a:gdLst>
              <a:gd name="connsiteX0" fmla="*/ 0 w 9144000"/>
              <a:gd name="connsiteY0" fmla="*/ 0 h 4293096"/>
              <a:gd name="connsiteX1" fmla="*/ 6997452 w 9144000"/>
              <a:gd name="connsiteY1" fmla="*/ 0 h 4293096"/>
              <a:gd name="connsiteX2" fmla="*/ 9144000 w 9144000"/>
              <a:gd name="connsiteY2" fmla="*/ 2146548 h 4293096"/>
              <a:gd name="connsiteX3" fmla="*/ 9144000 w 9144000"/>
              <a:gd name="connsiteY3" fmla="*/ 4293096 h 4293096"/>
              <a:gd name="connsiteX4" fmla="*/ 0 w 9144000"/>
              <a:gd name="connsiteY4" fmla="*/ 4293096 h 4293096"/>
              <a:gd name="connsiteX5" fmla="*/ 0 w 9144000"/>
              <a:gd name="connsiteY5" fmla="*/ 0 h 4293096"/>
              <a:gd name="connsiteX0" fmla="*/ 0 w 9144000"/>
              <a:gd name="connsiteY0" fmla="*/ 0 h 4293096"/>
              <a:gd name="connsiteX1" fmla="*/ 6997452 w 9144000"/>
              <a:gd name="connsiteY1" fmla="*/ 0 h 4293096"/>
              <a:gd name="connsiteX2" fmla="*/ 9134764 w 9144000"/>
              <a:gd name="connsiteY2" fmla="*/ 4280148 h 4293096"/>
              <a:gd name="connsiteX3" fmla="*/ 9144000 w 9144000"/>
              <a:gd name="connsiteY3" fmla="*/ 4293096 h 4293096"/>
              <a:gd name="connsiteX4" fmla="*/ 0 w 9144000"/>
              <a:gd name="connsiteY4" fmla="*/ 4293096 h 4293096"/>
              <a:gd name="connsiteX5" fmla="*/ 0 w 9144000"/>
              <a:gd name="connsiteY5" fmla="*/ 0 h 4293096"/>
              <a:gd name="connsiteX0" fmla="*/ 0 w 9144000"/>
              <a:gd name="connsiteY0" fmla="*/ 0 h 4293096"/>
              <a:gd name="connsiteX1" fmla="*/ 4559052 w 9144000"/>
              <a:gd name="connsiteY1" fmla="*/ 18473 h 4293096"/>
              <a:gd name="connsiteX2" fmla="*/ 9134764 w 9144000"/>
              <a:gd name="connsiteY2" fmla="*/ 4280148 h 4293096"/>
              <a:gd name="connsiteX3" fmla="*/ 9144000 w 9144000"/>
              <a:gd name="connsiteY3" fmla="*/ 4293096 h 4293096"/>
              <a:gd name="connsiteX4" fmla="*/ 0 w 9144000"/>
              <a:gd name="connsiteY4" fmla="*/ 4293096 h 4293096"/>
              <a:gd name="connsiteX5" fmla="*/ 0 w 9144000"/>
              <a:gd name="connsiteY5" fmla="*/ 0 h 4293096"/>
              <a:gd name="connsiteX0" fmla="*/ 0 w 9144000"/>
              <a:gd name="connsiteY0" fmla="*/ 0 h 4293096"/>
              <a:gd name="connsiteX1" fmla="*/ 4817670 w 9144000"/>
              <a:gd name="connsiteY1" fmla="*/ 18473 h 4293096"/>
              <a:gd name="connsiteX2" fmla="*/ 9134764 w 9144000"/>
              <a:gd name="connsiteY2" fmla="*/ 4280148 h 4293096"/>
              <a:gd name="connsiteX3" fmla="*/ 9144000 w 9144000"/>
              <a:gd name="connsiteY3" fmla="*/ 4293096 h 4293096"/>
              <a:gd name="connsiteX4" fmla="*/ 0 w 9144000"/>
              <a:gd name="connsiteY4" fmla="*/ 4293096 h 4293096"/>
              <a:gd name="connsiteX5" fmla="*/ 0 w 9144000"/>
              <a:gd name="connsiteY5" fmla="*/ 0 h 4293096"/>
              <a:gd name="connsiteX0" fmla="*/ 2309091 w 9144000"/>
              <a:gd name="connsiteY0" fmla="*/ 0 h 4274623"/>
              <a:gd name="connsiteX1" fmla="*/ 4817670 w 9144000"/>
              <a:gd name="connsiteY1" fmla="*/ 0 h 4274623"/>
              <a:gd name="connsiteX2" fmla="*/ 9134764 w 9144000"/>
              <a:gd name="connsiteY2" fmla="*/ 4261675 h 4274623"/>
              <a:gd name="connsiteX3" fmla="*/ 9144000 w 9144000"/>
              <a:gd name="connsiteY3" fmla="*/ 4274623 h 4274623"/>
              <a:gd name="connsiteX4" fmla="*/ 0 w 9144000"/>
              <a:gd name="connsiteY4" fmla="*/ 4274623 h 4274623"/>
              <a:gd name="connsiteX5" fmla="*/ 2309091 w 9144000"/>
              <a:gd name="connsiteY5" fmla="*/ 0 h 4274623"/>
              <a:gd name="connsiteX0" fmla="*/ 0 w 6834909"/>
              <a:gd name="connsiteY0" fmla="*/ 0 h 4283863"/>
              <a:gd name="connsiteX1" fmla="*/ 2508579 w 6834909"/>
              <a:gd name="connsiteY1" fmla="*/ 0 h 4283863"/>
              <a:gd name="connsiteX2" fmla="*/ 6825673 w 6834909"/>
              <a:gd name="connsiteY2" fmla="*/ 4261675 h 4283863"/>
              <a:gd name="connsiteX3" fmla="*/ 6834909 w 6834909"/>
              <a:gd name="connsiteY3" fmla="*/ 4274623 h 4283863"/>
              <a:gd name="connsiteX4" fmla="*/ 27709 w 6834909"/>
              <a:gd name="connsiteY4" fmla="*/ 4283863 h 4283863"/>
              <a:gd name="connsiteX5" fmla="*/ 0 w 6834909"/>
              <a:gd name="connsiteY5" fmla="*/ 0 h 4283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34909" h="4283863">
                <a:moveTo>
                  <a:pt x="0" y="0"/>
                </a:moveTo>
                <a:lnTo>
                  <a:pt x="2508579" y="0"/>
                </a:lnTo>
                <a:lnTo>
                  <a:pt x="6825673" y="4261675"/>
                </a:lnTo>
                <a:lnTo>
                  <a:pt x="6834909" y="4274623"/>
                </a:lnTo>
                <a:lnTo>
                  <a:pt x="27709" y="4283863"/>
                </a:lnTo>
                <a:lnTo>
                  <a:pt x="0" y="0"/>
                </a:ln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+mj-lt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5500" y="3454524"/>
            <a:ext cx="984739" cy="980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1852" y="5661249"/>
            <a:ext cx="1377353" cy="1033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6086911" y="6133217"/>
            <a:ext cx="22830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uksip@gorod.gomel.by</a:t>
            </a:r>
            <a:endParaRPr lang="ru-RU" b="1" dirty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4667" y="2633459"/>
            <a:ext cx="482536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Контактные данные</a:t>
            </a:r>
            <a:endParaRPr lang="ru-RU" sz="1500" b="1" dirty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819246" y="3489692"/>
            <a:ext cx="25651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+375 232 23-84-09</a:t>
            </a:r>
          </a:p>
        </p:txBody>
      </p:sp>
      <p:pic>
        <p:nvPicPr>
          <p:cNvPr id="15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02" y="5896708"/>
            <a:ext cx="821918" cy="771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94878" y="3442801"/>
            <a:ext cx="431239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ОАО «Гомельский завод </a:t>
            </a:r>
          </a:p>
          <a:p>
            <a:r>
              <a:rPr lang="ru-RU" b="1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пусковых двигателей </a:t>
            </a:r>
          </a:p>
          <a:p>
            <a:r>
              <a:rPr lang="ru-RU" b="1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имени П.К. Пономаренко»</a:t>
            </a:r>
          </a:p>
          <a:p>
            <a:r>
              <a:rPr lang="ru-RU" b="1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Директор Ксендзов Александр Николаевич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70945" y="4975519"/>
            <a:ext cx="50898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Управление экономики Гомельского горисполкома</a:t>
            </a:r>
          </a:p>
          <a:p>
            <a:r>
              <a:rPr lang="ru-RU" b="1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Заместитель начальника</a:t>
            </a:r>
          </a:p>
          <a:p>
            <a:r>
              <a:rPr lang="ru-RU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Анищенко Светлана Сергеевна</a:t>
            </a:r>
            <a:endParaRPr lang="ru-RU" b="1" dirty="0" smtClean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46382" y="6149293"/>
            <a:ext cx="1970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+375 232 34-15-46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0" y="463007"/>
            <a:ext cx="630701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dirty="0" smtClean="0">
                <a:latin typeface="+mj-lt"/>
                <a:cs typeface="Times New Roman" panose="02020603050405020304" pitchFamily="18" charset="0"/>
              </a:rPr>
              <a:t>Способ вовлечения – аукцион на право заключения договора аренды земельного участка</a:t>
            </a:r>
            <a:endParaRPr lang="ru-RU" sz="2800" b="1" dirty="0"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8327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4786</TotalTime>
  <Words>418</Words>
  <Application>Microsoft Office PowerPoint</Application>
  <PresentationFormat>Произвольный</PresentationFormat>
  <Paragraphs>99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  Площадка №23 Комплекс зданий по ул. Барыкина, 150</vt:lpstr>
      <vt:lpstr>Площадка №23 Комплекс зданий по ул. Барыкина, 150</vt:lpstr>
      <vt:lpstr>Транспортная инфраструктура</vt:lpstr>
      <vt:lpstr>  Площадка №23  г. Гомель, ул. Барыкина, 150</vt:lpstr>
      <vt:lpstr>Санитарные ограничения</vt:lpstr>
      <vt:lpstr>Инвестиционные предложения города *</vt:lpstr>
      <vt:lpstr>Финансовый блок с ориентировочной стоимостью</vt:lpstr>
      <vt:lpstr>Финансовый блок: подведение инфраструктуры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Защита инвестиционных площадок … района</dc:title>
  <dc:creator>Veronica Shavel</dc:creator>
  <cp:lastModifiedBy>Мильченко Н.А.</cp:lastModifiedBy>
  <cp:revision>454</cp:revision>
  <cp:lastPrinted>2022-04-28T12:41:15Z</cp:lastPrinted>
  <dcterms:created xsi:type="dcterms:W3CDTF">2022-02-28T06:52:00Z</dcterms:created>
  <dcterms:modified xsi:type="dcterms:W3CDTF">2022-05-11T16:10:57Z</dcterms:modified>
</cp:coreProperties>
</file>