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5" r:id="rId2"/>
    <p:sldId id="456" r:id="rId3"/>
    <p:sldId id="457" r:id="rId4"/>
    <p:sldId id="531" r:id="rId5"/>
    <p:sldId id="458" r:id="rId6"/>
    <p:sldId id="489" r:id="rId7"/>
    <p:sldId id="614" r:id="rId8"/>
    <p:sldId id="566" r:id="rId9"/>
    <p:sldId id="615" r:id="rId10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69" y="234461"/>
            <a:ext cx="7064693" cy="725533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Площадка </a:t>
            </a:r>
            <a:r>
              <a:rPr lang="ru-RU" dirty="0" smtClean="0">
                <a:cs typeface="Times New Roman" panose="02020603050405020304" pitchFamily="18" charset="0"/>
              </a:rPr>
              <a:t>№24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Комплекс зданий по ул. Барыкина, 150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Гомель, ул. Барыкина, 150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Кадастровый номер: 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340100000005007652, 340100000005007649</a:t>
            </a: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0,8037 га; 0,4458 га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ОАО «Гомельский завод пусковых двигателей имени П.К. Пономаренко»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ОАО «Гомельский завод пусковых двигателей имени П.К. Пономаренко»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частная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имеются в наличии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на общий участок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Правовой режим: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СЭЗ «Гомель-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Ратон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»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Категория земель: земли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комплекс зданий площадью 3608,3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161267-2674-4655-B5DB-05F27FADF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0" t="32121" r="23857" b="22841"/>
          <a:stretch/>
        </p:blipFill>
        <p:spPr>
          <a:xfrm>
            <a:off x="2207408" y="1222224"/>
            <a:ext cx="3699696" cy="252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EF6EEC-1A98-43E8-82DE-0D4935EDD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8" t="37448" r="32903" b="18585"/>
          <a:stretch/>
        </p:blipFill>
        <p:spPr>
          <a:xfrm>
            <a:off x="357559" y="3742224"/>
            <a:ext cx="3386257" cy="2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335843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Площадка </a:t>
            </a:r>
            <a:r>
              <a:rPr lang="ru-RU" dirty="0" smtClean="0">
                <a:cs typeface="Times New Roman" panose="02020603050405020304" pitchFamily="18" charset="0"/>
              </a:rPr>
              <a:t>№24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Комплекс зданий по ул. Барыкина, 150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371600"/>
            <a:ext cx="4064000" cy="30073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Комплекс зданий площадью 3608,3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Склад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ОКСа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 и металла открытый -3203,7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Здание заправочной склада ГСМ– 35,5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sz="1600">
                <a:latin typeface="+mj-lt"/>
                <a:cs typeface="Times New Roman" panose="02020603050405020304" pitchFamily="18" charset="0"/>
              </a:rPr>
              <a:t>;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x-none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2" descr="IMG_1675 нов нов">
            <a:extLst>
              <a:ext uri="{FF2B5EF4-FFF2-40B4-BE49-F238E27FC236}">
                <a16:creationId xmlns:a16="http://schemas.microsoft.com/office/drawing/2014/main" xmlns="" id="{8119847B-59DE-4484-AB4F-8958AB1A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26" y="1439816"/>
            <a:ext cx="26050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G_1673">
            <a:extLst>
              <a:ext uri="{FF2B5EF4-FFF2-40B4-BE49-F238E27FC236}">
                <a16:creationId xmlns:a16="http://schemas.microsoft.com/office/drawing/2014/main" xmlns="" id="{9AF5670E-BEBB-4F62-B99F-F1F78805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26" y="3411120"/>
            <a:ext cx="264001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G_1694">
            <a:extLst>
              <a:ext uri="{FF2B5EF4-FFF2-40B4-BE49-F238E27FC236}">
                <a16:creationId xmlns:a16="http://schemas.microsoft.com/office/drawing/2014/main" xmlns="" id="{26FE2170-3214-4A75-B2FE-83E423E26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9722" y="1427941"/>
            <a:ext cx="3562598" cy="194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MG_1696">
            <a:extLst>
              <a:ext uri="{FF2B5EF4-FFF2-40B4-BE49-F238E27FC236}">
                <a16:creationId xmlns:a16="http://schemas.microsoft.com/office/drawing/2014/main" xmlns="" id="{0F4DBDC8-851A-485B-856E-09C5E8AE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0974" y="3422996"/>
            <a:ext cx="3479470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3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757" y="2321432"/>
            <a:ext cx="5299227" cy="5205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Инженерная инфраструктура (канализация, отопление и водопровод до подключения к сетям -100 м)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286103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Существующая транспортная инфраструктура:</a:t>
            </a:r>
          </a:p>
          <a:p>
            <a:pPr marL="0" indent="0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Асфальтированная автомобильная дорога. Объекты расположены вблизи магистральных улиц, имеется отдельный въезд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491973" y="2522087"/>
            <a:ext cx="10515600" cy="7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5758" y="3288766"/>
            <a:ext cx="10776750" cy="3240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Электроснабжение: Сети на балансе РУП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не состоят, возможность подключения и резервную мощность согласовать с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владельцом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сетей ОАО «Гомельский завод пусковых двигателей имени П.К. Пономаренко».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В случае строительства электрических сетей напряжением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и реконструкции системной подстанции: без замены трансформатора на ПС-110 «Фестивальная» , с установкой 2-ух ячеек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на ПС-110 «Фестивальная», строительстве 2-ух КЛ-10кВ протяжённостью 0,3км, строительстве ТП на объекте, максимальная электрическая мощность, возможная к подключению, составит 2000кВт (с учётом других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инвестплощадок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 питанием от данной подстанции). Ориентировочная стоимость – 1000 тыс. руб.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 Данные о потребности в электросетевой инфраструктуре и стоимости приведены ориентировочно и подлежат уточнению на стадии выдачи технических условий, а также по результатам разработки проектно-сметной документации.</a:t>
            </a:r>
          </a:p>
          <a:p>
            <a:pPr marL="0" algn="just"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Информация о подключении (возможности подключения) к сетям централизованного теплоснабжения РУП "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»: Площадка завода  к сетям централизованного теплоснабжения не подключена. Имеется возможность подключения тепловой нагрузки до 5 Гкал/ч к существующей тепловой сети в районе ТК 24-23, ТК 24-24 2Ду-800мм. Ближайшая возможная точка подключения находится на расстоянии - 130м. Требуется подземная прокладка ПИ-трубы ДУ-200. Ориентировочная стоимость – 300 тыс. руб. 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** Объемы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теплосетевого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pPr marL="0" indent="0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Газоснабжение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:  ближайший газопровод среднего давления (до 0,3 Мпа)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ф325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мм (по </a:t>
            </a:r>
            <a:r>
              <a:rPr lang="ru-RU" sz="1400" dirty="0" err="1" smtClean="0">
                <a:latin typeface="+mj-lt"/>
                <a:cs typeface="Times New Roman" panose="02020603050405020304" pitchFamily="18" charset="0"/>
              </a:rPr>
              <a:t>ул.Барыкина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400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.; возможный расход природного газа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120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м.куб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./час; примерная стоимость строительства газопровода на апрель 2022 года 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80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тыс.бел.руб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Площадка №24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г. Гомель, ул. Барыкина, 150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13" y="1383776"/>
            <a:ext cx="5206636" cy="427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02" y="393464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14" y="3495307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>
            <a:off x="4164682" y="2327658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8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51303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Ограничения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Удаленность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 границ жилой застройки до предполагаемого источника воздействия на окружающую среду от100 до 200   метров.</a:t>
            </a:r>
            <a:endParaRPr lang="x-none" sz="16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3932237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Базовый размер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санитарно-защитной зоны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размещаемого объекта не более 100м.  Требуется расчетная 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санитарно-защитная зона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учетом суммарных выбросов. Основание: 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специфические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санитарно-эпидемиологические требования к установлению санитарно-защитных зон объектов, являющихся объектами воздействия на здоровье человека и окружающую среду, утвержденные постановлением </a:t>
            </a:r>
            <a:r>
              <a:rPr lang="ru-RU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 11.12.2019 № 847.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Инвестиционные предложения города </a:t>
            </a:r>
            <a:r>
              <a:rPr lang="ru-RU" sz="1800" dirty="0" smtClean="0">
                <a:cs typeface="Times New Roman" panose="02020603050405020304" pitchFamily="18" charset="0"/>
              </a:rPr>
              <a:t>*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957942"/>
            <a:ext cx="11569792" cy="5408023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ОБРАБАТЫВАЮЩАЯ ПРОМЫШЛЕННОСТЬ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ПРОДУКТОВ ПИТАНИЯ, НАПИТКОВ И ТАБАЧНЫХ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ИЗДЕЛИЙ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ТЕКСТИЛЬНЫХ ИЗДЕЛИЙ, ОДЕЖДЫ, ИЗДЕЛИЙ ИЗ КОЖИ И МЕХА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ИЗДЕЛИЙ ИЗ ДЕРЕВА И БУМАГИ; ПОЛИГРАФИЧЕСКАЯ ДЕЯТЕЛЬНОСТЬ И ТИРАЖИРОВАНИЕ ЗАПИСАННЫХ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 НОСИТЕЛЕЙ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РЕЗИНОВЫХ И ПЛАСТМАССОВЫХ ИЗДЕЛИЙ, ПРОЧИХ НЕМЕТАЛЛИЧЕСКИХ МИНЕРАЛЬНЫХ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ПРОДУКТОВ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ВЫЧИСЛИТЕЛЬНОЙ, ЭЛЕКТРОННОЙ И ОПТИЧЕСКОЙ АППАРАТУРЫ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ЭЛЕКТРООБОРУДОВАНИЯ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МАШИН И ОБОРУДОВАНИЯ, НЕ ВКЛЮЧЕННЫХ В ДРУГИЕ ГРУППИРОВКИ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ТРАНСПОРТНЫХ СРЕДСТВ И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ПРОЧИХ ГОТОВЫХ ИЗДЕЛИЙ; РЕМОНТ, МОНТАЖ МАШИН И ОБОРУДОВАНИЯ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ОПТОВАЯ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РОЗНИЧНАЯ ТОРГОВЛЯ; РЕМОНТ АВТОМОБИЛЕЙ И МОТОЦИКЛОВ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ТРАНСПОРТНАЯ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ДЕЯТЕЛЬНОСТЬ, СКЛАДИРОВАНИЕ, ПОЧТОВАЯ И КУРЬЕРСКАЯ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ДЕЯТЕЛЬНОСТЬ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ИНФОРМАЦИЯ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СВЯЗЬ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ОПЕРАЦИИ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С НЕДВИЖИМЫМ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ИМУЩЕСТВОМ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ЗДРАВООХРАНЕНИЕ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СОЦИАЛЬНЫЕ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УСЛУГИ 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 иные виды деятельности не запрещенные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*с учетом соблюдения норм, установленных действующим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ориентировочной стоимостью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0032435"/>
              </p:ext>
            </p:extLst>
          </p:nvPr>
        </p:nvGraphicFramePr>
        <p:xfrm>
          <a:off x="731018" y="1031839"/>
          <a:ext cx="10722428" cy="191065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99625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Плата за право заключения договора аренды на земельный участок сроком на 5 лет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14 953,76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3887841"/>
              </p:ext>
            </p:extLst>
          </p:nvPr>
        </p:nvGraphicFramePr>
        <p:xfrm>
          <a:off x="731018" y="1031839"/>
          <a:ext cx="10515602" cy="38264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133329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2479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12965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00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кВт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300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 5Гкал/ч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80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uksip@gorod.gomel.by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23-84-09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4312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«Гомельский завод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пусковых двигателей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имени П.К. Пономаренко»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Директор Ксендзов Александр Николаевич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508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экономики 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Заместитель начальника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Анищенко Светлана Сергеевна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382" y="614929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34-15-46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аукцион на право заключения договора аренды земельного участка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462</Words>
  <Application>Microsoft Office PowerPoint</Application>
  <PresentationFormat>Произвольный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Площадка №24 Комплекс зданий по ул. Барыкина, 150</vt:lpstr>
      <vt:lpstr>Площадка №24 Комплекс зданий по ул. Барыкина, 150</vt:lpstr>
      <vt:lpstr>Транспортная инфраструктура</vt:lpstr>
      <vt:lpstr>  Площадка №24  г. Гомель, ул. Барыкина, 150</vt:lpstr>
      <vt:lpstr>Ограничения</vt:lpstr>
      <vt:lpstr>Инвестиционные предложения города *</vt:lpstr>
      <vt:lpstr>Финансовый блок с ориентировочной стоимостью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456</cp:revision>
  <cp:lastPrinted>2022-04-28T12:41:15Z</cp:lastPrinted>
  <dcterms:created xsi:type="dcterms:W3CDTF">2022-02-28T06:52:00Z</dcterms:created>
  <dcterms:modified xsi:type="dcterms:W3CDTF">2022-05-11T16:11:40Z</dcterms:modified>
</cp:coreProperties>
</file>